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4244" r:id="rId5"/>
  </p:sldMasterIdLst>
  <p:notesMasterIdLst>
    <p:notesMasterId r:id="rId53"/>
  </p:notesMasterIdLst>
  <p:handoutMasterIdLst>
    <p:handoutMasterId r:id="rId54"/>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4F8"/>
    <a:srgbClr val="F2F2F2"/>
    <a:srgbClr val="0948CB"/>
    <a:srgbClr val="0B49CB"/>
    <a:srgbClr val="1C7DDB"/>
    <a:srgbClr val="121619"/>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01"/>
    <p:restoredTop sz="89601" autoAdjust="0"/>
  </p:normalViewPr>
  <p:slideViewPr>
    <p:cSldViewPr snapToGrid="0" snapToObjects="1">
      <p:cViewPr varScale="1">
        <p:scale>
          <a:sx n="118" d="100"/>
          <a:sy n="118" d="100"/>
        </p:scale>
        <p:origin x="570"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commentAuthors" Target="commen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61" Type="http://schemas.microsoft.com/office/2015/10/relationships/revisionInfo" Target="revisionInfo.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D8040F-34FD-4B22-A58C-9441347576F5}" type="doc">
      <dgm:prSet loTypeId="urn:microsoft.com/office/officeart/2005/8/layout/process5" loCatId="process" qsTypeId="urn:microsoft.com/office/officeart/2005/8/quickstyle/simple1" qsCatId="simple" csTypeId="urn:microsoft.com/office/officeart/2005/8/colors/colorful1" csCatId="colorful" phldr="1"/>
      <dgm:spPr/>
    </dgm:pt>
    <dgm:pt modelId="{56FA2201-914B-44A8-B675-0BB2C2CDC55D}">
      <dgm:prSet phldrT="[Text]"/>
      <dgm:spPr/>
      <dgm:t>
        <a:bodyPr/>
        <a:lstStyle/>
        <a:p>
          <a:r>
            <a:rPr lang="en-US" dirty="0"/>
            <a:t>Using Request get html data of website</a:t>
          </a:r>
        </a:p>
      </dgm:t>
    </dgm:pt>
    <dgm:pt modelId="{83BCE9BA-3382-4F34-BD88-6C1F47287E5A}" type="parTrans" cxnId="{50FB2450-1F9D-42AE-AA58-696900BE8B34}">
      <dgm:prSet/>
      <dgm:spPr/>
      <dgm:t>
        <a:bodyPr/>
        <a:lstStyle/>
        <a:p>
          <a:endParaRPr lang="en-IN"/>
        </a:p>
      </dgm:t>
    </dgm:pt>
    <dgm:pt modelId="{500E32CC-77AF-47E9-870E-3E3D5B083742}" type="sibTrans" cxnId="{50FB2450-1F9D-42AE-AA58-696900BE8B34}">
      <dgm:prSet/>
      <dgm:spPr/>
      <dgm:t>
        <a:bodyPr/>
        <a:lstStyle/>
        <a:p>
          <a:endParaRPr lang="en-IN"/>
        </a:p>
      </dgm:t>
    </dgm:pt>
    <dgm:pt modelId="{62D24921-D0FF-4977-BE2C-1B8DDC17AD15}">
      <dgm:prSet phldrT="[Text]"/>
      <dgm:spPr/>
      <dgm:t>
        <a:bodyPr/>
        <a:lstStyle/>
        <a:p>
          <a:r>
            <a:rPr lang="en-US" dirty="0"/>
            <a:t>Using Beautiful Soup parse the data</a:t>
          </a:r>
          <a:endParaRPr lang="en-IN" dirty="0"/>
        </a:p>
      </dgm:t>
    </dgm:pt>
    <dgm:pt modelId="{56214985-E5AD-48D8-9A15-1DE6F495228B}" type="parTrans" cxnId="{D73026E0-A1C3-4B87-B8E5-3D25DC26F958}">
      <dgm:prSet/>
      <dgm:spPr/>
      <dgm:t>
        <a:bodyPr/>
        <a:lstStyle/>
        <a:p>
          <a:endParaRPr lang="en-IN"/>
        </a:p>
      </dgm:t>
    </dgm:pt>
    <dgm:pt modelId="{C927743A-B6AF-44AC-AB96-23F0C7DF8FB0}" type="sibTrans" cxnId="{D73026E0-A1C3-4B87-B8E5-3D25DC26F958}">
      <dgm:prSet/>
      <dgm:spPr/>
      <dgm:t>
        <a:bodyPr/>
        <a:lstStyle/>
        <a:p>
          <a:endParaRPr lang="en-IN"/>
        </a:p>
      </dgm:t>
    </dgm:pt>
    <dgm:pt modelId="{D1C184B6-FF48-45A2-9A60-345458B4791E}">
      <dgm:prSet phldrT="[Text]"/>
      <dgm:spPr/>
      <dgm:t>
        <a:bodyPr/>
        <a:lstStyle/>
        <a:p>
          <a:r>
            <a:rPr lang="en-US" dirty="0"/>
            <a:t>Find Launch info table</a:t>
          </a:r>
          <a:endParaRPr lang="en-IN" dirty="0"/>
        </a:p>
      </dgm:t>
    </dgm:pt>
    <dgm:pt modelId="{7EC4BE92-E4F2-4E43-9E5C-F651792611ED}" type="parTrans" cxnId="{9DA5583D-08B4-4D6A-9E05-21FE210D54CB}">
      <dgm:prSet/>
      <dgm:spPr/>
      <dgm:t>
        <a:bodyPr/>
        <a:lstStyle/>
        <a:p>
          <a:endParaRPr lang="en-IN"/>
        </a:p>
      </dgm:t>
    </dgm:pt>
    <dgm:pt modelId="{3C6F8340-79E6-4230-B118-0E1854DE97CB}" type="sibTrans" cxnId="{9DA5583D-08B4-4D6A-9E05-21FE210D54CB}">
      <dgm:prSet/>
      <dgm:spPr/>
      <dgm:t>
        <a:bodyPr/>
        <a:lstStyle/>
        <a:p>
          <a:endParaRPr lang="en-IN"/>
        </a:p>
      </dgm:t>
    </dgm:pt>
    <dgm:pt modelId="{8AEC82FE-F3EE-4FC2-B0B2-4F540E91A85C}">
      <dgm:prSet phldrT="[Text]"/>
      <dgm:spPr/>
      <dgm:t>
        <a:bodyPr/>
        <a:lstStyle/>
        <a:p>
          <a:r>
            <a:rPr lang="en-US" dirty="0"/>
            <a:t>Iterate over the table cell and extract data to a Dictionary</a:t>
          </a:r>
          <a:endParaRPr lang="en-IN" dirty="0"/>
        </a:p>
      </dgm:t>
    </dgm:pt>
    <dgm:pt modelId="{73A1C87C-4547-46BB-A33D-AD71CFA999B7}" type="parTrans" cxnId="{9E779DC4-AACA-486F-B543-63BC094E5CD6}">
      <dgm:prSet/>
      <dgm:spPr/>
      <dgm:t>
        <a:bodyPr/>
        <a:lstStyle/>
        <a:p>
          <a:endParaRPr lang="en-IN"/>
        </a:p>
      </dgm:t>
    </dgm:pt>
    <dgm:pt modelId="{15380A07-A65D-461D-9D51-93D391FAEBC7}" type="sibTrans" cxnId="{9E779DC4-AACA-486F-B543-63BC094E5CD6}">
      <dgm:prSet/>
      <dgm:spPr/>
      <dgm:t>
        <a:bodyPr/>
        <a:lstStyle/>
        <a:p>
          <a:endParaRPr lang="en-IN"/>
        </a:p>
      </dgm:t>
    </dgm:pt>
    <dgm:pt modelId="{B971F782-D977-47F0-9047-5F673C9BD599}">
      <dgm:prSet phldrT="[Text]"/>
      <dgm:spPr/>
      <dgm:t>
        <a:bodyPr/>
        <a:lstStyle/>
        <a:p>
          <a:r>
            <a:rPr lang="en-US" dirty="0"/>
            <a:t>Convert the dictionary to Data Frame using pd.DataFrame</a:t>
          </a:r>
          <a:endParaRPr lang="en-IN" dirty="0"/>
        </a:p>
      </dgm:t>
    </dgm:pt>
    <dgm:pt modelId="{E53E40F1-2306-4CD3-B36F-79540F8C2D8E}" type="parTrans" cxnId="{66E727DF-99F0-46E4-B265-422A8180FB11}">
      <dgm:prSet/>
      <dgm:spPr/>
      <dgm:t>
        <a:bodyPr/>
        <a:lstStyle/>
        <a:p>
          <a:endParaRPr lang="en-IN"/>
        </a:p>
      </dgm:t>
    </dgm:pt>
    <dgm:pt modelId="{6B972987-9393-41E1-8626-524605457D40}" type="sibTrans" cxnId="{66E727DF-99F0-46E4-B265-422A8180FB11}">
      <dgm:prSet/>
      <dgm:spPr/>
      <dgm:t>
        <a:bodyPr/>
        <a:lstStyle/>
        <a:p>
          <a:endParaRPr lang="en-IN"/>
        </a:p>
      </dgm:t>
    </dgm:pt>
    <dgm:pt modelId="{069DBEBB-C9F2-43C2-897F-22779656D93C}" type="pres">
      <dgm:prSet presAssocID="{55D8040F-34FD-4B22-A58C-9441347576F5}" presName="diagram" presStyleCnt="0">
        <dgm:presLayoutVars>
          <dgm:dir/>
          <dgm:resizeHandles val="exact"/>
        </dgm:presLayoutVars>
      </dgm:prSet>
      <dgm:spPr/>
    </dgm:pt>
    <dgm:pt modelId="{FBEF1834-B92D-4902-93BA-9680538A092C}" type="pres">
      <dgm:prSet presAssocID="{56FA2201-914B-44A8-B675-0BB2C2CDC55D}" presName="node" presStyleLbl="node1" presStyleIdx="0" presStyleCnt="5">
        <dgm:presLayoutVars>
          <dgm:bulletEnabled val="1"/>
        </dgm:presLayoutVars>
      </dgm:prSet>
      <dgm:spPr/>
    </dgm:pt>
    <dgm:pt modelId="{CFF9BD77-78F0-46A9-AA52-EAFE5A737CEF}" type="pres">
      <dgm:prSet presAssocID="{500E32CC-77AF-47E9-870E-3E3D5B083742}" presName="sibTrans" presStyleLbl="sibTrans2D1" presStyleIdx="0" presStyleCnt="4"/>
      <dgm:spPr/>
    </dgm:pt>
    <dgm:pt modelId="{97B47911-76BD-4FA5-90AA-0BD55E34FD29}" type="pres">
      <dgm:prSet presAssocID="{500E32CC-77AF-47E9-870E-3E3D5B083742}" presName="connectorText" presStyleLbl="sibTrans2D1" presStyleIdx="0" presStyleCnt="4"/>
      <dgm:spPr/>
    </dgm:pt>
    <dgm:pt modelId="{FCA0004E-6FD8-4A56-BA7F-50B9AE07CC9E}" type="pres">
      <dgm:prSet presAssocID="{62D24921-D0FF-4977-BE2C-1B8DDC17AD15}" presName="node" presStyleLbl="node1" presStyleIdx="1" presStyleCnt="5">
        <dgm:presLayoutVars>
          <dgm:bulletEnabled val="1"/>
        </dgm:presLayoutVars>
      </dgm:prSet>
      <dgm:spPr/>
    </dgm:pt>
    <dgm:pt modelId="{41D2597F-D989-4161-A09C-2D780ACF24FC}" type="pres">
      <dgm:prSet presAssocID="{C927743A-B6AF-44AC-AB96-23F0C7DF8FB0}" presName="sibTrans" presStyleLbl="sibTrans2D1" presStyleIdx="1" presStyleCnt="4"/>
      <dgm:spPr/>
    </dgm:pt>
    <dgm:pt modelId="{1C0D642A-F50B-4ECB-8184-5DA273E0A927}" type="pres">
      <dgm:prSet presAssocID="{C927743A-B6AF-44AC-AB96-23F0C7DF8FB0}" presName="connectorText" presStyleLbl="sibTrans2D1" presStyleIdx="1" presStyleCnt="4"/>
      <dgm:spPr/>
    </dgm:pt>
    <dgm:pt modelId="{016C2DAD-5FA2-43A6-9FA2-CD1DF5256EBB}" type="pres">
      <dgm:prSet presAssocID="{D1C184B6-FF48-45A2-9A60-345458B4791E}" presName="node" presStyleLbl="node1" presStyleIdx="2" presStyleCnt="5">
        <dgm:presLayoutVars>
          <dgm:bulletEnabled val="1"/>
        </dgm:presLayoutVars>
      </dgm:prSet>
      <dgm:spPr/>
    </dgm:pt>
    <dgm:pt modelId="{D12FC5E2-190D-4278-AB5E-24F8DF732FCE}" type="pres">
      <dgm:prSet presAssocID="{3C6F8340-79E6-4230-B118-0E1854DE97CB}" presName="sibTrans" presStyleLbl="sibTrans2D1" presStyleIdx="2" presStyleCnt="4"/>
      <dgm:spPr/>
    </dgm:pt>
    <dgm:pt modelId="{A2F592B2-C2A0-40C5-9A84-CA48962234CE}" type="pres">
      <dgm:prSet presAssocID="{3C6F8340-79E6-4230-B118-0E1854DE97CB}" presName="connectorText" presStyleLbl="sibTrans2D1" presStyleIdx="2" presStyleCnt="4"/>
      <dgm:spPr/>
    </dgm:pt>
    <dgm:pt modelId="{D91D4F6F-B67D-4AAA-8041-242CBBC41D09}" type="pres">
      <dgm:prSet presAssocID="{8AEC82FE-F3EE-4FC2-B0B2-4F540E91A85C}" presName="node" presStyleLbl="node1" presStyleIdx="3" presStyleCnt="5">
        <dgm:presLayoutVars>
          <dgm:bulletEnabled val="1"/>
        </dgm:presLayoutVars>
      </dgm:prSet>
      <dgm:spPr/>
    </dgm:pt>
    <dgm:pt modelId="{CF209F01-7DB6-4402-86DA-C1A57D875D8E}" type="pres">
      <dgm:prSet presAssocID="{15380A07-A65D-461D-9D51-93D391FAEBC7}" presName="sibTrans" presStyleLbl="sibTrans2D1" presStyleIdx="3" presStyleCnt="4"/>
      <dgm:spPr/>
    </dgm:pt>
    <dgm:pt modelId="{6E96A382-B9BF-4AE6-911B-879417ED6974}" type="pres">
      <dgm:prSet presAssocID="{15380A07-A65D-461D-9D51-93D391FAEBC7}" presName="connectorText" presStyleLbl="sibTrans2D1" presStyleIdx="3" presStyleCnt="4"/>
      <dgm:spPr/>
    </dgm:pt>
    <dgm:pt modelId="{75DD8487-8C64-44AD-913B-EA8004758F9A}" type="pres">
      <dgm:prSet presAssocID="{B971F782-D977-47F0-9047-5F673C9BD599}" presName="node" presStyleLbl="node1" presStyleIdx="4" presStyleCnt="5">
        <dgm:presLayoutVars>
          <dgm:bulletEnabled val="1"/>
        </dgm:presLayoutVars>
      </dgm:prSet>
      <dgm:spPr/>
    </dgm:pt>
  </dgm:ptLst>
  <dgm:cxnLst>
    <dgm:cxn modelId="{B11DF022-16B6-4EAA-90B4-93C2DD0AF331}" type="presOf" srcId="{C927743A-B6AF-44AC-AB96-23F0C7DF8FB0}" destId="{1C0D642A-F50B-4ECB-8184-5DA273E0A927}" srcOrd="1" destOrd="0" presId="urn:microsoft.com/office/officeart/2005/8/layout/process5"/>
    <dgm:cxn modelId="{5891A236-AA15-4AA5-B38B-374C068A2BB8}" type="presOf" srcId="{62D24921-D0FF-4977-BE2C-1B8DDC17AD15}" destId="{FCA0004E-6FD8-4A56-BA7F-50B9AE07CC9E}" srcOrd="0" destOrd="0" presId="urn:microsoft.com/office/officeart/2005/8/layout/process5"/>
    <dgm:cxn modelId="{9DA5583D-08B4-4D6A-9E05-21FE210D54CB}" srcId="{55D8040F-34FD-4B22-A58C-9441347576F5}" destId="{D1C184B6-FF48-45A2-9A60-345458B4791E}" srcOrd="2" destOrd="0" parTransId="{7EC4BE92-E4F2-4E43-9E5C-F651792611ED}" sibTransId="{3C6F8340-79E6-4230-B118-0E1854DE97CB}"/>
    <dgm:cxn modelId="{1990EE66-EFA2-4C98-B751-BC42C19B770F}" type="presOf" srcId="{B971F782-D977-47F0-9047-5F673C9BD599}" destId="{75DD8487-8C64-44AD-913B-EA8004758F9A}" srcOrd="0" destOrd="0" presId="urn:microsoft.com/office/officeart/2005/8/layout/process5"/>
    <dgm:cxn modelId="{50FB2450-1F9D-42AE-AA58-696900BE8B34}" srcId="{55D8040F-34FD-4B22-A58C-9441347576F5}" destId="{56FA2201-914B-44A8-B675-0BB2C2CDC55D}" srcOrd="0" destOrd="0" parTransId="{83BCE9BA-3382-4F34-BD88-6C1F47287E5A}" sibTransId="{500E32CC-77AF-47E9-870E-3E3D5B083742}"/>
    <dgm:cxn modelId="{9A6D3151-8ED6-45C4-A01D-BF4FD247068F}" type="presOf" srcId="{56FA2201-914B-44A8-B675-0BB2C2CDC55D}" destId="{FBEF1834-B92D-4902-93BA-9680538A092C}" srcOrd="0" destOrd="0" presId="urn:microsoft.com/office/officeart/2005/8/layout/process5"/>
    <dgm:cxn modelId="{BF696C72-D969-4A19-94F9-F3ED30ACB8FE}" type="presOf" srcId="{500E32CC-77AF-47E9-870E-3E3D5B083742}" destId="{97B47911-76BD-4FA5-90AA-0BD55E34FD29}" srcOrd="1" destOrd="0" presId="urn:microsoft.com/office/officeart/2005/8/layout/process5"/>
    <dgm:cxn modelId="{F0E69C57-3AD2-4600-9CFD-033549B9D5FA}" type="presOf" srcId="{C927743A-B6AF-44AC-AB96-23F0C7DF8FB0}" destId="{41D2597F-D989-4161-A09C-2D780ACF24FC}" srcOrd="0" destOrd="0" presId="urn:microsoft.com/office/officeart/2005/8/layout/process5"/>
    <dgm:cxn modelId="{8C1AD058-C15A-44A5-BC02-61352A7AD55E}" type="presOf" srcId="{3C6F8340-79E6-4230-B118-0E1854DE97CB}" destId="{A2F592B2-C2A0-40C5-9A84-CA48962234CE}" srcOrd="1" destOrd="0" presId="urn:microsoft.com/office/officeart/2005/8/layout/process5"/>
    <dgm:cxn modelId="{F895267E-3AC0-4008-98F4-56894C14FF4B}" type="presOf" srcId="{8AEC82FE-F3EE-4FC2-B0B2-4F540E91A85C}" destId="{D91D4F6F-B67D-4AAA-8041-242CBBC41D09}" srcOrd="0" destOrd="0" presId="urn:microsoft.com/office/officeart/2005/8/layout/process5"/>
    <dgm:cxn modelId="{13A42597-F790-4FEB-8AE9-0F19BEB9F2B3}" type="presOf" srcId="{15380A07-A65D-461D-9D51-93D391FAEBC7}" destId="{6E96A382-B9BF-4AE6-911B-879417ED6974}" srcOrd="1" destOrd="0" presId="urn:microsoft.com/office/officeart/2005/8/layout/process5"/>
    <dgm:cxn modelId="{FC9D27A4-14BC-4C77-A64A-6D3E38C287DB}" type="presOf" srcId="{55D8040F-34FD-4B22-A58C-9441347576F5}" destId="{069DBEBB-C9F2-43C2-897F-22779656D93C}" srcOrd="0" destOrd="0" presId="urn:microsoft.com/office/officeart/2005/8/layout/process5"/>
    <dgm:cxn modelId="{BEF6B8B8-4962-4745-B0A0-F77932FE87B5}" type="presOf" srcId="{500E32CC-77AF-47E9-870E-3E3D5B083742}" destId="{CFF9BD77-78F0-46A9-AA52-EAFE5A737CEF}" srcOrd="0" destOrd="0" presId="urn:microsoft.com/office/officeart/2005/8/layout/process5"/>
    <dgm:cxn modelId="{9E779DC4-AACA-486F-B543-63BC094E5CD6}" srcId="{55D8040F-34FD-4B22-A58C-9441347576F5}" destId="{8AEC82FE-F3EE-4FC2-B0B2-4F540E91A85C}" srcOrd="3" destOrd="0" parTransId="{73A1C87C-4547-46BB-A33D-AD71CFA999B7}" sibTransId="{15380A07-A65D-461D-9D51-93D391FAEBC7}"/>
    <dgm:cxn modelId="{748769D7-36D7-4F80-9B84-01A2D5AF1171}" type="presOf" srcId="{D1C184B6-FF48-45A2-9A60-345458B4791E}" destId="{016C2DAD-5FA2-43A6-9FA2-CD1DF5256EBB}" srcOrd="0" destOrd="0" presId="urn:microsoft.com/office/officeart/2005/8/layout/process5"/>
    <dgm:cxn modelId="{66E727DF-99F0-46E4-B265-422A8180FB11}" srcId="{55D8040F-34FD-4B22-A58C-9441347576F5}" destId="{B971F782-D977-47F0-9047-5F673C9BD599}" srcOrd="4" destOrd="0" parTransId="{E53E40F1-2306-4CD3-B36F-79540F8C2D8E}" sibTransId="{6B972987-9393-41E1-8626-524605457D40}"/>
    <dgm:cxn modelId="{D73026E0-A1C3-4B87-B8E5-3D25DC26F958}" srcId="{55D8040F-34FD-4B22-A58C-9441347576F5}" destId="{62D24921-D0FF-4977-BE2C-1B8DDC17AD15}" srcOrd="1" destOrd="0" parTransId="{56214985-E5AD-48D8-9A15-1DE6F495228B}" sibTransId="{C927743A-B6AF-44AC-AB96-23F0C7DF8FB0}"/>
    <dgm:cxn modelId="{F2B852F0-0C1C-4B83-8AE1-A0D37F198F94}" type="presOf" srcId="{3C6F8340-79E6-4230-B118-0E1854DE97CB}" destId="{D12FC5E2-190D-4278-AB5E-24F8DF732FCE}" srcOrd="0" destOrd="0" presId="urn:microsoft.com/office/officeart/2005/8/layout/process5"/>
    <dgm:cxn modelId="{2D4C23FC-B4AE-41F0-9DE9-4BC5BDE49941}" type="presOf" srcId="{15380A07-A65D-461D-9D51-93D391FAEBC7}" destId="{CF209F01-7DB6-4402-86DA-C1A57D875D8E}" srcOrd="0" destOrd="0" presId="urn:microsoft.com/office/officeart/2005/8/layout/process5"/>
    <dgm:cxn modelId="{D35865DF-6D12-4EC9-9202-4EA2780D4333}" type="presParOf" srcId="{069DBEBB-C9F2-43C2-897F-22779656D93C}" destId="{FBEF1834-B92D-4902-93BA-9680538A092C}" srcOrd="0" destOrd="0" presId="urn:microsoft.com/office/officeart/2005/8/layout/process5"/>
    <dgm:cxn modelId="{B59DC7BC-DE4A-4FF2-89D4-EB1E481FDAE8}" type="presParOf" srcId="{069DBEBB-C9F2-43C2-897F-22779656D93C}" destId="{CFF9BD77-78F0-46A9-AA52-EAFE5A737CEF}" srcOrd="1" destOrd="0" presId="urn:microsoft.com/office/officeart/2005/8/layout/process5"/>
    <dgm:cxn modelId="{2E3F46B4-A18B-4273-B24F-7ABBF7CB7F3F}" type="presParOf" srcId="{CFF9BD77-78F0-46A9-AA52-EAFE5A737CEF}" destId="{97B47911-76BD-4FA5-90AA-0BD55E34FD29}" srcOrd="0" destOrd="0" presId="urn:microsoft.com/office/officeart/2005/8/layout/process5"/>
    <dgm:cxn modelId="{85D22C5B-0251-4A05-9088-19ACD01CD30F}" type="presParOf" srcId="{069DBEBB-C9F2-43C2-897F-22779656D93C}" destId="{FCA0004E-6FD8-4A56-BA7F-50B9AE07CC9E}" srcOrd="2" destOrd="0" presId="urn:microsoft.com/office/officeart/2005/8/layout/process5"/>
    <dgm:cxn modelId="{FB098E3B-708B-4B2B-92F9-C1A236E43F9A}" type="presParOf" srcId="{069DBEBB-C9F2-43C2-897F-22779656D93C}" destId="{41D2597F-D989-4161-A09C-2D780ACF24FC}" srcOrd="3" destOrd="0" presId="urn:microsoft.com/office/officeart/2005/8/layout/process5"/>
    <dgm:cxn modelId="{B5809D4C-5FAB-41FA-B80D-CDD423953A5B}" type="presParOf" srcId="{41D2597F-D989-4161-A09C-2D780ACF24FC}" destId="{1C0D642A-F50B-4ECB-8184-5DA273E0A927}" srcOrd="0" destOrd="0" presId="urn:microsoft.com/office/officeart/2005/8/layout/process5"/>
    <dgm:cxn modelId="{A12F5FFA-212F-4CE8-9EDA-FC2ACACF1687}" type="presParOf" srcId="{069DBEBB-C9F2-43C2-897F-22779656D93C}" destId="{016C2DAD-5FA2-43A6-9FA2-CD1DF5256EBB}" srcOrd="4" destOrd="0" presId="urn:microsoft.com/office/officeart/2005/8/layout/process5"/>
    <dgm:cxn modelId="{18F6A90A-6822-451B-B58A-E1A0B258A07D}" type="presParOf" srcId="{069DBEBB-C9F2-43C2-897F-22779656D93C}" destId="{D12FC5E2-190D-4278-AB5E-24F8DF732FCE}" srcOrd="5" destOrd="0" presId="urn:microsoft.com/office/officeart/2005/8/layout/process5"/>
    <dgm:cxn modelId="{33617CA6-7EC8-4C66-8524-DCC7EEFBDE13}" type="presParOf" srcId="{D12FC5E2-190D-4278-AB5E-24F8DF732FCE}" destId="{A2F592B2-C2A0-40C5-9A84-CA48962234CE}" srcOrd="0" destOrd="0" presId="urn:microsoft.com/office/officeart/2005/8/layout/process5"/>
    <dgm:cxn modelId="{8772E236-6FDD-4E68-8402-972C51A64D0B}" type="presParOf" srcId="{069DBEBB-C9F2-43C2-897F-22779656D93C}" destId="{D91D4F6F-B67D-4AAA-8041-242CBBC41D09}" srcOrd="6" destOrd="0" presId="urn:microsoft.com/office/officeart/2005/8/layout/process5"/>
    <dgm:cxn modelId="{A0DBAACF-14CA-477A-8D51-97A29809D36B}" type="presParOf" srcId="{069DBEBB-C9F2-43C2-897F-22779656D93C}" destId="{CF209F01-7DB6-4402-86DA-C1A57D875D8E}" srcOrd="7" destOrd="0" presId="urn:microsoft.com/office/officeart/2005/8/layout/process5"/>
    <dgm:cxn modelId="{F9EA9574-1938-4D14-9C1A-C18D2D6C75D5}" type="presParOf" srcId="{CF209F01-7DB6-4402-86DA-C1A57D875D8E}" destId="{6E96A382-B9BF-4AE6-911B-879417ED6974}" srcOrd="0" destOrd="0" presId="urn:microsoft.com/office/officeart/2005/8/layout/process5"/>
    <dgm:cxn modelId="{84C857E2-ECD7-41D7-8C9A-B18F517ED91B}" type="presParOf" srcId="{069DBEBB-C9F2-43C2-897F-22779656D93C}" destId="{75DD8487-8C64-44AD-913B-EA8004758F9A}" srcOrd="8"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EF1834-B92D-4902-93BA-9680538A092C}">
      <dsp:nvSpPr>
        <dsp:cNvPr id="0" name=""/>
        <dsp:cNvSpPr/>
      </dsp:nvSpPr>
      <dsp:spPr>
        <a:xfrm>
          <a:off x="417167" y="572"/>
          <a:ext cx="1828293" cy="1096976"/>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Using Request get html data of website</a:t>
          </a:r>
        </a:p>
      </dsp:txBody>
      <dsp:txXfrm>
        <a:off x="449296" y="32701"/>
        <a:ext cx="1764035" cy="1032718"/>
      </dsp:txXfrm>
    </dsp:sp>
    <dsp:sp modelId="{CFF9BD77-78F0-46A9-AA52-EAFE5A737CEF}">
      <dsp:nvSpPr>
        <dsp:cNvPr id="0" name=""/>
        <dsp:cNvSpPr/>
      </dsp:nvSpPr>
      <dsp:spPr>
        <a:xfrm>
          <a:off x="2406351" y="322352"/>
          <a:ext cx="387598" cy="45341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IN" sz="1300" kern="1200"/>
        </a:p>
      </dsp:txBody>
      <dsp:txXfrm>
        <a:off x="2406351" y="413035"/>
        <a:ext cx="271319" cy="272050"/>
      </dsp:txXfrm>
    </dsp:sp>
    <dsp:sp modelId="{FCA0004E-6FD8-4A56-BA7F-50B9AE07CC9E}">
      <dsp:nvSpPr>
        <dsp:cNvPr id="0" name=""/>
        <dsp:cNvSpPr/>
      </dsp:nvSpPr>
      <dsp:spPr>
        <a:xfrm>
          <a:off x="2976778" y="572"/>
          <a:ext cx="1828293" cy="1096976"/>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Using Beautiful Soup parse the data</a:t>
          </a:r>
          <a:endParaRPr lang="en-IN" sz="1600" kern="1200" dirty="0"/>
        </a:p>
      </dsp:txBody>
      <dsp:txXfrm>
        <a:off x="3008907" y="32701"/>
        <a:ext cx="1764035" cy="1032718"/>
      </dsp:txXfrm>
    </dsp:sp>
    <dsp:sp modelId="{41D2597F-D989-4161-A09C-2D780ACF24FC}">
      <dsp:nvSpPr>
        <dsp:cNvPr id="0" name=""/>
        <dsp:cNvSpPr/>
      </dsp:nvSpPr>
      <dsp:spPr>
        <a:xfrm rot="5400000">
          <a:off x="3697126" y="1225529"/>
          <a:ext cx="387598" cy="45341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IN" sz="1300" kern="1200"/>
        </a:p>
      </dsp:txBody>
      <dsp:txXfrm rot="-5400000">
        <a:off x="3754901" y="1258438"/>
        <a:ext cx="272050" cy="271319"/>
      </dsp:txXfrm>
    </dsp:sp>
    <dsp:sp modelId="{016C2DAD-5FA2-43A6-9FA2-CD1DF5256EBB}">
      <dsp:nvSpPr>
        <dsp:cNvPr id="0" name=""/>
        <dsp:cNvSpPr/>
      </dsp:nvSpPr>
      <dsp:spPr>
        <a:xfrm>
          <a:off x="2976778" y="1828866"/>
          <a:ext cx="1828293" cy="1096976"/>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Find Launch info table</a:t>
          </a:r>
          <a:endParaRPr lang="en-IN" sz="1600" kern="1200" dirty="0"/>
        </a:p>
      </dsp:txBody>
      <dsp:txXfrm>
        <a:off x="3008907" y="1860995"/>
        <a:ext cx="1764035" cy="1032718"/>
      </dsp:txXfrm>
    </dsp:sp>
    <dsp:sp modelId="{D12FC5E2-190D-4278-AB5E-24F8DF732FCE}">
      <dsp:nvSpPr>
        <dsp:cNvPr id="0" name=""/>
        <dsp:cNvSpPr/>
      </dsp:nvSpPr>
      <dsp:spPr>
        <a:xfrm rot="10800000">
          <a:off x="2428290" y="2150646"/>
          <a:ext cx="387598" cy="45341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IN" sz="1300" kern="1200"/>
        </a:p>
      </dsp:txBody>
      <dsp:txXfrm rot="10800000">
        <a:off x="2544569" y="2241329"/>
        <a:ext cx="271319" cy="272050"/>
      </dsp:txXfrm>
    </dsp:sp>
    <dsp:sp modelId="{D91D4F6F-B67D-4AAA-8041-242CBBC41D09}">
      <dsp:nvSpPr>
        <dsp:cNvPr id="0" name=""/>
        <dsp:cNvSpPr/>
      </dsp:nvSpPr>
      <dsp:spPr>
        <a:xfrm>
          <a:off x="417167" y="1828866"/>
          <a:ext cx="1828293" cy="1096976"/>
        </a:xfrm>
        <a:prstGeom prst="roundRect">
          <a:avLst>
            <a:gd name="adj" fmla="val 10000"/>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Iterate over the table cell and extract data to a Dictionary</a:t>
          </a:r>
          <a:endParaRPr lang="en-IN" sz="1600" kern="1200" dirty="0"/>
        </a:p>
      </dsp:txBody>
      <dsp:txXfrm>
        <a:off x="449296" y="1860995"/>
        <a:ext cx="1764035" cy="1032718"/>
      </dsp:txXfrm>
    </dsp:sp>
    <dsp:sp modelId="{CF209F01-7DB6-4402-86DA-C1A57D875D8E}">
      <dsp:nvSpPr>
        <dsp:cNvPr id="0" name=""/>
        <dsp:cNvSpPr/>
      </dsp:nvSpPr>
      <dsp:spPr>
        <a:xfrm rot="5400000">
          <a:off x="1137515" y="3053823"/>
          <a:ext cx="387598" cy="453416"/>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IN" sz="1300" kern="1200"/>
        </a:p>
      </dsp:txBody>
      <dsp:txXfrm rot="-5400000">
        <a:off x="1195290" y="3086732"/>
        <a:ext cx="272050" cy="271319"/>
      </dsp:txXfrm>
    </dsp:sp>
    <dsp:sp modelId="{75DD8487-8C64-44AD-913B-EA8004758F9A}">
      <dsp:nvSpPr>
        <dsp:cNvPr id="0" name=""/>
        <dsp:cNvSpPr/>
      </dsp:nvSpPr>
      <dsp:spPr>
        <a:xfrm>
          <a:off x="417167" y="3657160"/>
          <a:ext cx="1828293" cy="1096976"/>
        </a:xfrm>
        <a:prstGeom prst="roundRect">
          <a:avLst>
            <a:gd name="adj" fmla="val 10000"/>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Convert the dictionary to Data Frame using pd.DataFrame</a:t>
          </a:r>
          <a:endParaRPr lang="en-IN" sz="1600" kern="1200" dirty="0"/>
        </a:p>
      </dsp:txBody>
      <dsp:txXfrm>
        <a:off x="449296" y="3689289"/>
        <a:ext cx="1764035" cy="1032718"/>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3/3/2024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5400441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37871386"/>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32491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4225821610"/>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3/3/2024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1359511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3/3/2024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55370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3/3/2024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1788692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3/3/2024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30701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3/3/2024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5971631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3/3/2024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5270401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3/3/2024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0085138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3/3/2024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813265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
        <p:nvSpPr>
          <p:cNvPr id="5" name="Date Placeholder 4"/>
          <p:cNvSpPr>
            <a:spLocks noGrp="1"/>
          </p:cNvSpPr>
          <p:nvPr>
            <p:ph type="dt" sz="half" idx="10"/>
          </p:nvPr>
        </p:nvSpPr>
        <p:spPr/>
        <p:txBody>
          <a:bodyPr/>
          <a:lstStyle/>
          <a:p>
            <a:fld id="{5E4E5C39-FE1E-4048-9E78-68F07A4195FB}" type="datetimeFigureOut">
              <a:rPr lang="en-US" smtClean="0"/>
              <a:t>3/3/2024</a:t>
            </a:fld>
            <a:endParaRPr lang="en-US"/>
          </a:p>
        </p:txBody>
      </p:sp>
    </p:spTree>
    <p:extLst>
      <p:ext uri="{BB962C8B-B14F-4D97-AF65-F5344CB8AC3E}">
        <p14:creationId xmlns:p14="http://schemas.microsoft.com/office/powerpoint/2010/main" val="41027582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0DFC61-5677-4882-8885-645DF28AD917}" type="datetimeFigureOut">
              <a:rPr lang="en-IN" smtClean="0"/>
              <a:t>03-03-2024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7683335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0DFC61-5677-4882-8885-645DF28AD917}" type="datetimeFigureOut">
              <a:rPr lang="en-IN" smtClean="0"/>
              <a:t>03-03-2024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5359670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0DFC61-5677-4882-8885-645DF28AD917}" type="datetimeFigureOut">
              <a:rPr lang="en-IN" smtClean="0"/>
              <a:t>03-03-2024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275335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0DFC61-5677-4882-8885-645DF28AD917}" type="datetimeFigureOut">
              <a:rPr lang="en-IN" smtClean="0"/>
              <a:t>03-03-2024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129335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0DFC61-5677-4882-8885-645DF28AD917}" type="datetimeFigureOut">
              <a:rPr lang="en-IN" smtClean="0"/>
              <a:t>03-03-2024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3548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3/3/2024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0303002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3/3/2024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5335591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51442956"/>
      </p:ext>
    </p:extLst>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7617533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154283727"/>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theme" Target="../theme/theme2.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915" r:id="rId14"/>
    <p:sldLayoutId id="2147483916" r:id="rId15"/>
    <p:sldLayoutId id="2147483995" r:id="rId16"/>
    <p:sldLayoutId id="2147483996"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3/3/2024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3734535344"/>
      </p:ext>
    </p:extLst>
  </p:cSld>
  <p:clrMap bg1="lt1" tx1="dk1" bg2="lt2" tx2="dk2" accent1="accent1" accent2="accent2" accent3="accent3" accent4="accent4" accent5="accent5" accent6="accent6" hlink="hlink" folHlink="folHlink"/>
  <p:sldLayoutIdLst>
    <p:sldLayoutId id="2147484245" r:id="rId1"/>
    <p:sldLayoutId id="2147484246" r:id="rId2"/>
    <p:sldLayoutId id="2147484247" r:id="rId3"/>
    <p:sldLayoutId id="2147484248" r:id="rId4"/>
    <p:sldLayoutId id="2147484249" r:id="rId5"/>
    <p:sldLayoutId id="2147484250" r:id="rId6"/>
    <p:sldLayoutId id="2147484251" r:id="rId7"/>
    <p:sldLayoutId id="2147484252" r:id="rId8"/>
    <p:sldLayoutId id="2147484253" r:id="rId9"/>
    <p:sldLayoutId id="2147484254" r:id="rId10"/>
    <p:sldLayoutId id="2147484255" r:id="rId11"/>
    <p:sldLayoutId id="2147484256" r:id="rId12"/>
    <p:sldLayoutId id="2147484257" r:id="rId13"/>
    <p:sldLayoutId id="2147484258" r:id="rId14"/>
    <p:sldLayoutId id="2147484259" r:id="rId15"/>
    <p:sldLayoutId id="2147484260" r:id="rId16"/>
    <p:sldLayoutId id="2147484261" r:id="rId17"/>
    <p:sldLayoutId id="2147484262" r:id="rId18"/>
    <p:sldLayoutId id="2147484263" r:id="rId19"/>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Teja5353/Capstone_DataScience/blob/main/labs-jupyter-spacex-Data%20wrangling.ipynb" TargetMode="Externa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Teja5353/Capstone_DataScience/blob/main/jupyter-labs-eda-dataviz.ipynb.jupyterlite.ipynb" TargetMode="External"/><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Teja5353/Capstone_DataScience/blob/main/jupyter-labs-eda-sql-coursera_sqllite.ipynb" TargetMode="Externa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Teja5353/Capstone_DataScience/blob/main/lab_jupyter_launch_site_location.jupyterlite.ipynb" TargetMode="Externa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35.xml"/><Relationship Id="rId4" Type="http://schemas.openxmlformats.org/officeDocument/2006/relationships/hyperlink" Target="https://github.com/Teja5353/Capstone_DataScience/blob/main/spacex_dash_app.py"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Teja5353/Capstone_DataScience/blob/main/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5.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Teja5353/Capstone_DataScience/blob/main/jupyter-labs-spacex-data-collection-api.ipynb" TargetMode="Externa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hyperlink" Target="https://github.com/Teja5353/Capstone_DataScience/blob/main/jupyter-labs-webscraping.ipynb" TargetMode="External"/><Relationship Id="rId1" Type="http://schemas.openxmlformats.org/officeDocument/2006/relationships/slideLayout" Target="../slideLayouts/slideLayout3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Teja Niduram</a:t>
            </a:r>
          </a:p>
          <a:p>
            <a:r>
              <a:rPr lang="en-US" dirty="0">
                <a:solidFill>
                  <a:schemeClr val="bg2"/>
                </a:solidFill>
                <a:latin typeface="Abadi" panose="020B0604020104020204" pitchFamily="34" charset="0"/>
                <a:ea typeface="SF Pro" pitchFamily="2" charset="0"/>
                <a:cs typeface="SF Pro" pitchFamily="2" charset="0"/>
              </a:rPr>
              <a:t>03/03/2024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8975725" cy="4351338"/>
          </a:xfrm>
          <a:prstGeom prst="rect">
            <a:avLst/>
          </a:prstGeom>
        </p:spPr>
        <p:txBody>
          <a:bodyPr>
            <a:normAutofit fontScale="92500" lnSpcReduction="20000"/>
          </a:bodyPr>
          <a:lstStyle/>
          <a:p>
            <a:pPr>
              <a:buSzPct val="100000"/>
              <a:buFont typeface="Arial" panose="020B0604020202020204" pitchFamily="34" charset="0"/>
              <a:buChar char="•"/>
            </a:pPr>
            <a:r>
              <a:rPr lang="en-US" sz="2200" dirty="0">
                <a:solidFill>
                  <a:schemeClr val="accent3">
                    <a:lumMod val="25000"/>
                  </a:schemeClr>
                </a:solidFill>
                <a:latin typeface="Abadi" panose="020B0604020104020204" pitchFamily="34" charset="0"/>
              </a:rPr>
              <a:t>Used Pandas Data Frame to process the data</a:t>
            </a:r>
          </a:p>
          <a:p>
            <a:pPr>
              <a:buFont typeface="Wingdings" panose="05000000000000000000" pitchFamily="2" charset="2"/>
              <a:buChar char="Ø"/>
            </a:pPr>
            <a:r>
              <a:rPr lang="en-US" sz="2200" dirty="0">
                <a:solidFill>
                  <a:schemeClr val="accent3">
                    <a:lumMod val="25000"/>
                  </a:schemeClr>
                </a:solidFill>
                <a:latin typeface="Abadi" panose="020B0604020104020204" pitchFamily="34" charset="0"/>
              </a:rPr>
              <a:t>First load the data into pandas data frame</a:t>
            </a:r>
          </a:p>
          <a:p>
            <a:pPr>
              <a:buFont typeface="Wingdings" panose="05000000000000000000" pitchFamily="2" charset="2"/>
              <a:buChar char="Ø"/>
            </a:pPr>
            <a:r>
              <a:rPr lang="en-US" sz="2200" dirty="0">
                <a:solidFill>
                  <a:schemeClr val="accent3">
                    <a:lumMod val="25000"/>
                  </a:schemeClr>
                </a:solidFill>
                <a:latin typeface="Abadi" panose="020B0604020104020204" pitchFamily="34" charset="0"/>
              </a:rPr>
              <a:t>Check for any missing values fill them with mean of the respective column data</a:t>
            </a:r>
          </a:p>
          <a:p>
            <a:pPr>
              <a:buFont typeface="Wingdings" panose="05000000000000000000" pitchFamily="2" charset="2"/>
              <a:buChar char="Ø"/>
            </a:pPr>
            <a:r>
              <a:rPr lang="en-US" sz="2200" dirty="0">
                <a:solidFill>
                  <a:schemeClr val="accent3">
                    <a:lumMod val="25000"/>
                  </a:schemeClr>
                </a:solidFill>
                <a:latin typeface="Abadi" panose="020B0604020104020204" pitchFamily="34" charset="0"/>
              </a:rPr>
              <a:t>Added a new column class according to success or failure of Mission Outcome</a:t>
            </a:r>
          </a:p>
          <a:p>
            <a:pPr marR="5080">
              <a:lnSpc>
                <a:spcPct val="150000"/>
              </a:lnSpc>
              <a:spcBef>
                <a:spcPts val="290"/>
              </a:spcBef>
              <a:buFont typeface="Wingdings" panose="05000000000000000000" pitchFamily="2" charset="2"/>
              <a:buChar char="Ø"/>
            </a:pPr>
            <a:r>
              <a:rPr lang="en-US" sz="2400" u="heavy" spc="-20" dirty="0">
                <a:solidFill>
                  <a:srgbClr val="404040"/>
                </a:solidFill>
                <a:uFill>
                  <a:solidFill>
                    <a:srgbClr val="404040"/>
                  </a:solidFill>
                </a:uFill>
                <a:latin typeface="Carlito"/>
                <a:cs typeface="Carlito"/>
              </a:rPr>
              <a:t>Value </a:t>
            </a:r>
            <a:r>
              <a:rPr lang="en-US" sz="2400" u="heavy" dirty="0">
                <a:solidFill>
                  <a:srgbClr val="404040"/>
                </a:solidFill>
                <a:uFill>
                  <a:solidFill>
                    <a:srgbClr val="404040"/>
                  </a:solidFill>
                </a:uFill>
                <a:latin typeface="Carlito"/>
                <a:cs typeface="Carlito"/>
              </a:rPr>
              <a:t>Mapping:</a:t>
            </a:r>
            <a:endParaRPr lang="en-US" sz="2400" dirty="0">
              <a:latin typeface="Carlito"/>
              <a:cs typeface="Carlito"/>
            </a:endParaRPr>
          </a:p>
          <a:p>
            <a:pPr marL="16510">
              <a:lnSpc>
                <a:spcPct val="100000"/>
              </a:lnSpc>
              <a:spcBef>
                <a:spcPts val="1275"/>
              </a:spcBef>
              <a:buFont typeface="Wingdings" panose="05000000000000000000" pitchFamily="2" charset="2"/>
              <a:buChar char="Ø"/>
            </a:pPr>
            <a:r>
              <a:rPr lang="en-US" sz="2400" spc="-30" dirty="0">
                <a:solidFill>
                  <a:srgbClr val="404040"/>
                </a:solidFill>
                <a:latin typeface="Carlito"/>
                <a:cs typeface="Carlito"/>
              </a:rPr>
              <a:t>True </a:t>
            </a:r>
            <a:r>
              <a:rPr lang="en-US" sz="2400" dirty="0">
                <a:solidFill>
                  <a:srgbClr val="404040"/>
                </a:solidFill>
                <a:latin typeface="Carlito"/>
                <a:cs typeface="Carlito"/>
              </a:rPr>
              <a:t>ASDS, </a:t>
            </a:r>
            <a:r>
              <a:rPr lang="en-US" sz="2400" spc="-30" dirty="0">
                <a:solidFill>
                  <a:srgbClr val="404040"/>
                </a:solidFill>
                <a:latin typeface="Carlito"/>
                <a:cs typeface="Carlito"/>
              </a:rPr>
              <a:t>True </a:t>
            </a:r>
            <a:r>
              <a:rPr lang="en-US" sz="2400" spc="-10" dirty="0">
                <a:solidFill>
                  <a:srgbClr val="404040"/>
                </a:solidFill>
                <a:latin typeface="Carlito"/>
                <a:cs typeface="Carlito"/>
              </a:rPr>
              <a:t>RTLS, </a:t>
            </a:r>
            <a:r>
              <a:rPr lang="en-US" sz="2400" dirty="0">
                <a:solidFill>
                  <a:srgbClr val="404040"/>
                </a:solidFill>
                <a:latin typeface="Carlito"/>
                <a:cs typeface="Carlito"/>
              </a:rPr>
              <a:t>&amp; </a:t>
            </a:r>
            <a:r>
              <a:rPr lang="en-US" sz="2400" spc="-30" dirty="0">
                <a:solidFill>
                  <a:srgbClr val="404040"/>
                </a:solidFill>
                <a:latin typeface="Carlito"/>
                <a:cs typeface="Carlito"/>
              </a:rPr>
              <a:t>True </a:t>
            </a:r>
            <a:r>
              <a:rPr lang="en-US" sz="2400" dirty="0">
                <a:solidFill>
                  <a:srgbClr val="404040"/>
                </a:solidFill>
                <a:latin typeface="Carlito"/>
                <a:cs typeface="Carlito"/>
              </a:rPr>
              <a:t>Ocean – </a:t>
            </a:r>
            <a:r>
              <a:rPr lang="en-US" sz="2400" spc="-10" dirty="0">
                <a:solidFill>
                  <a:srgbClr val="404040"/>
                </a:solidFill>
                <a:latin typeface="Carlito"/>
                <a:cs typeface="Carlito"/>
              </a:rPr>
              <a:t>set to </a:t>
            </a:r>
            <a:r>
              <a:rPr lang="en-US" sz="2400" spc="-5" dirty="0">
                <a:solidFill>
                  <a:srgbClr val="404040"/>
                </a:solidFill>
                <a:latin typeface="Carlito"/>
                <a:cs typeface="Carlito"/>
              </a:rPr>
              <a:t>-&gt;</a:t>
            </a:r>
            <a:r>
              <a:rPr lang="en-US" sz="2400" spc="-80" dirty="0">
                <a:solidFill>
                  <a:srgbClr val="404040"/>
                </a:solidFill>
                <a:latin typeface="Carlito"/>
                <a:cs typeface="Carlito"/>
              </a:rPr>
              <a:t> </a:t>
            </a:r>
            <a:r>
              <a:rPr lang="en-US" sz="2400" dirty="0">
                <a:solidFill>
                  <a:srgbClr val="404040"/>
                </a:solidFill>
                <a:latin typeface="Carlito"/>
                <a:cs typeface="Carlito"/>
              </a:rPr>
              <a:t>1</a:t>
            </a:r>
            <a:endParaRPr lang="en-US" sz="2400" dirty="0">
              <a:latin typeface="Carlito"/>
              <a:cs typeface="Carlito"/>
            </a:endParaRPr>
          </a:p>
          <a:p>
            <a:pPr marL="16510">
              <a:lnSpc>
                <a:spcPct val="100000"/>
              </a:lnSpc>
              <a:spcBef>
                <a:spcPts val="1200"/>
              </a:spcBef>
              <a:buFont typeface="Wingdings" panose="05000000000000000000" pitchFamily="2" charset="2"/>
              <a:buChar char="Ø"/>
            </a:pPr>
            <a:r>
              <a:rPr lang="en-US" sz="2400" dirty="0">
                <a:solidFill>
                  <a:srgbClr val="404040"/>
                </a:solidFill>
                <a:latin typeface="Carlito"/>
                <a:cs typeface="Carlito"/>
              </a:rPr>
              <a:t>None None, </a:t>
            </a:r>
            <a:r>
              <a:rPr lang="en-US" sz="2400" spc="-15" dirty="0">
                <a:solidFill>
                  <a:srgbClr val="404040"/>
                </a:solidFill>
                <a:latin typeface="Carlito"/>
                <a:cs typeface="Carlito"/>
              </a:rPr>
              <a:t>False </a:t>
            </a:r>
            <a:r>
              <a:rPr lang="en-US" sz="2400" dirty="0">
                <a:solidFill>
                  <a:srgbClr val="404040"/>
                </a:solidFill>
                <a:latin typeface="Carlito"/>
                <a:cs typeface="Carlito"/>
              </a:rPr>
              <a:t>ASDS, None ASDS, </a:t>
            </a:r>
            <a:r>
              <a:rPr lang="en-US" sz="2400" spc="-15" dirty="0">
                <a:solidFill>
                  <a:srgbClr val="404040"/>
                </a:solidFill>
                <a:latin typeface="Carlito"/>
                <a:cs typeface="Carlito"/>
              </a:rPr>
              <a:t>False </a:t>
            </a:r>
            <a:r>
              <a:rPr lang="en-US" sz="2400" dirty="0">
                <a:solidFill>
                  <a:srgbClr val="404040"/>
                </a:solidFill>
                <a:latin typeface="Carlito"/>
                <a:cs typeface="Carlito"/>
              </a:rPr>
              <a:t>Ocean, </a:t>
            </a:r>
            <a:r>
              <a:rPr lang="en-US" sz="2400" spc="-15" dirty="0">
                <a:solidFill>
                  <a:srgbClr val="404040"/>
                </a:solidFill>
                <a:latin typeface="Carlito"/>
                <a:cs typeface="Carlito"/>
              </a:rPr>
              <a:t>False </a:t>
            </a:r>
            <a:r>
              <a:rPr lang="en-US" sz="2400" spc="-10" dirty="0">
                <a:solidFill>
                  <a:srgbClr val="404040"/>
                </a:solidFill>
                <a:latin typeface="Carlito"/>
                <a:cs typeface="Carlito"/>
              </a:rPr>
              <a:t>RTLS </a:t>
            </a:r>
            <a:r>
              <a:rPr lang="en-US" sz="2400" dirty="0">
                <a:solidFill>
                  <a:srgbClr val="404040"/>
                </a:solidFill>
                <a:latin typeface="Carlito"/>
                <a:cs typeface="Carlito"/>
              </a:rPr>
              <a:t>– </a:t>
            </a:r>
            <a:r>
              <a:rPr lang="en-US" sz="2400" spc="-10" dirty="0">
                <a:solidFill>
                  <a:srgbClr val="404040"/>
                </a:solidFill>
                <a:latin typeface="Carlito"/>
                <a:cs typeface="Carlito"/>
              </a:rPr>
              <a:t>set to </a:t>
            </a:r>
            <a:r>
              <a:rPr lang="en-US" sz="2400" spc="-5" dirty="0">
                <a:solidFill>
                  <a:srgbClr val="404040"/>
                </a:solidFill>
                <a:latin typeface="Carlito"/>
                <a:cs typeface="Carlito"/>
              </a:rPr>
              <a:t>-&gt;</a:t>
            </a:r>
            <a:r>
              <a:rPr lang="en-US" sz="2400" spc="-105" dirty="0">
                <a:solidFill>
                  <a:srgbClr val="404040"/>
                </a:solidFill>
                <a:latin typeface="Carlito"/>
                <a:cs typeface="Carlito"/>
              </a:rPr>
              <a:t> </a:t>
            </a:r>
            <a:r>
              <a:rPr lang="en-US" sz="2400" dirty="0">
                <a:solidFill>
                  <a:srgbClr val="404040"/>
                </a:solidFill>
                <a:latin typeface="Carlito"/>
                <a:cs typeface="Carlito"/>
              </a:rPr>
              <a:t>0</a:t>
            </a:r>
            <a:endParaRPr lang="en-US" sz="2200" dirty="0">
              <a:solidFill>
                <a:schemeClr val="accent3">
                  <a:lumMod val="25000"/>
                </a:schemeClr>
              </a:solidFill>
              <a:latin typeface="Abadi" panose="020B0604020104020204" pitchFamily="34" charset="0"/>
            </a:endParaRPr>
          </a:p>
          <a:p>
            <a:pPr>
              <a:buFont typeface="Wingdings" panose="05000000000000000000" pitchFamily="2" charset="2"/>
              <a:buChar char="Ø"/>
            </a:pPr>
            <a:r>
              <a:rPr lang="en-US" dirty="0"/>
              <a:t>GitHub:</a:t>
            </a:r>
          </a:p>
          <a:p>
            <a:pPr>
              <a:buFont typeface="Wingdings" panose="05000000000000000000" pitchFamily="2" charset="2"/>
              <a:buChar char="Ø"/>
            </a:pPr>
            <a:r>
              <a:rPr lang="en-US" dirty="0">
                <a:hlinkClick r:id="rId2"/>
              </a:rPr>
              <a:t>https://github.com/Teja5353/Capstone_DataScience/blob/main/labs-jupyter-spacex-Data%20wrangling.ipynb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normAutofit fontScale="85000" lnSpcReduction="20000"/>
          </a:bodyPr>
          <a:lstStyle/>
          <a:p>
            <a:pPr marL="12700" marR="556260">
              <a:lnSpc>
                <a:spcPts val="2210"/>
              </a:lnSpc>
              <a:spcBef>
                <a:spcPts val="335"/>
              </a:spcBef>
              <a:buFont typeface="Arial" panose="020B0604020202020204" pitchFamily="34" charset="0"/>
              <a:buChar char="•"/>
            </a:pPr>
            <a:r>
              <a:rPr lang="en-US" sz="2400" spc="-20" dirty="0">
                <a:solidFill>
                  <a:srgbClr val="404040"/>
                </a:solidFill>
                <a:latin typeface="Carlito"/>
                <a:cs typeface="Carlito"/>
              </a:rPr>
              <a:t>Exploratory </a:t>
            </a:r>
            <a:r>
              <a:rPr lang="en-US" sz="2400" spc="-25" dirty="0">
                <a:solidFill>
                  <a:srgbClr val="404040"/>
                </a:solidFill>
                <a:latin typeface="Carlito"/>
                <a:cs typeface="Carlito"/>
              </a:rPr>
              <a:t>Data </a:t>
            </a:r>
            <a:r>
              <a:rPr lang="en-US" sz="2400" spc="-15" dirty="0">
                <a:solidFill>
                  <a:srgbClr val="404040"/>
                </a:solidFill>
                <a:latin typeface="Carlito"/>
                <a:cs typeface="Carlito"/>
              </a:rPr>
              <a:t>Analysis </a:t>
            </a:r>
            <a:r>
              <a:rPr lang="en-US" sz="2400" spc="-20" dirty="0">
                <a:solidFill>
                  <a:srgbClr val="404040"/>
                </a:solidFill>
                <a:latin typeface="Carlito"/>
                <a:cs typeface="Carlito"/>
              </a:rPr>
              <a:t>performed </a:t>
            </a:r>
            <a:r>
              <a:rPr lang="en-US" sz="2400" spc="-5" dirty="0">
                <a:solidFill>
                  <a:srgbClr val="404040"/>
                </a:solidFill>
                <a:latin typeface="Carlito"/>
                <a:cs typeface="Carlito"/>
              </a:rPr>
              <a:t>on variables </a:t>
            </a:r>
            <a:r>
              <a:rPr lang="en-US" sz="2400" spc="-15" dirty="0">
                <a:solidFill>
                  <a:srgbClr val="404040"/>
                </a:solidFill>
                <a:latin typeface="Carlito"/>
                <a:cs typeface="Carlito"/>
              </a:rPr>
              <a:t>Flight </a:t>
            </a:r>
            <a:r>
              <a:rPr lang="en-US" sz="2400" spc="-50" dirty="0">
                <a:solidFill>
                  <a:srgbClr val="404040"/>
                </a:solidFill>
                <a:latin typeface="Carlito"/>
                <a:cs typeface="Carlito"/>
              </a:rPr>
              <a:t>Number, </a:t>
            </a:r>
            <a:r>
              <a:rPr lang="en-US" sz="2400" spc="-25" dirty="0">
                <a:solidFill>
                  <a:srgbClr val="404040"/>
                </a:solidFill>
                <a:latin typeface="Carlito"/>
                <a:cs typeface="Carlito"/>
              </a:rPr>
              <a:t>Payload </a:t>
            </a:r>
            <a:r>
              <a:rPr lang="en-US" sz="2400" dirty="0">
                <a:solidFill>
                  <a:srgbClr val="404040"/>
                </a:solidFill>
                <a:latin typeface="Carlito"/>
                <a:cs typeface="Carlito"/>
              </a:rPr>
              <a:t>Mass, </a:t>
            </a:r>
            <a:r>
              <a:rPr lang="en-US" sz="2400" spc="-5" dirty="0">
                <a:solidFill>
                  <a:srgbClr val="404040"/>
                </a:solidFill>
                <a:latin typeface="Carlito"/>
                <a:cs typeface="Carlito"/>
              </a:rPr>
              <a:t>Launch </a:t>
            </a:r>
            <a:r>
              <a:rPr lang="en-US" sz="2400" spc="-15" dirty="0">
                <a:solidFill>
                  <a:srgbClr val="404040"/>
                </a:solidFill>
                <a:latin typeface="Carlito"/>
                <a:cs typeface="Carlito"/>
              </a:rPr>
              <a:t>Site,  </a:t>
            </a:r>
            <a:r>
              <a:rPr lang="en-US" sz="2400" spc="-5" dirty="0">
                <a:solidFill>
                  <a:srgbClr val="404040"/>
                </a:solidFill>
                <a:latin typeface="Carlito"/>
                <a:cs typeface="Carlito"/>
              </a:rPr>
              <a:t>Orbit, Class </a:t>
            </a:r>
            <a:r>
              <a:rPr lang="en-US" sz="2400" dirty="0">
                <a:solidFill>
                  <a:srgbClr val="404040"/>
                </a:solidFill>
                <a:latin typeface="Carlito"/>
                <a:cs typeface="Carlito"/>
              </a:rPr>
              <a:t>and</a:t>
            </a:r>
            <a:r>
              <a:rPr lang="en-US" sz="2400" spc="-45" dirty="0">
                <a:solidFill>
                  <a:srgbClr val="404040"/>
                </a:solidFill>
                <a:latin typeface="Carlito"/>
                <a:cs typeface="Carlito"/>
              </a:rPr>
              <a:t> </a:t>
            </a:r>
            <a:r>
              <a:rPr lang="en-US" sz="2400" spc="-130" dirty="0">
                <a:solidFill>
                  <a:srgbClr val="404040"/>
                </a:solidFill>
                <a:latin typeface="Carlito"/>
                <a:cs typeface="Carlito"/>
              </a:rPr>
              <a:t>Year.</a:t>
            </a:r>
            <a:endParaRPr lang="en-US" sz="2400" dirty="0">
              <a:latin typeface="Carlito"/>
              <a:cs typeface="Carlito"/>
            </a:endParaRPr>
          </a:p>
          <a:p>
            <a:pPr marL="12700">
              <a:lnSpc>
                <a:spcPct val="100000"/>
              </a:lnSpc>
              <a:spcBef>
                <a:spcPts val="1050"/>
              </a:spcBef>
              <a:buFont typeface="Arial" panose="020B0604020202020204" pitchFamily="34" charset="0"/>
              <a:buChar char="•"/>
            </a:pPr>
            <a:r>
              <a:rPr lang="en-US" sz="2400" u="heavy" spc="-5" dirty="0">
                <a:solidFill>
                  <a:srgbClr val="404040"/>
                </a:solidFill>
                <a:uFill>
                  <a:solidFill>
                    <a:srgbClr val="404040"/>
                  </a:solidFill>
                </a:uFill>
                <a:latin typeface="Carlito"/>
                <a:cs typeface="Carlito"/>
              </a:rPr>
              <a:t>Plots</a:t>
            </a:r>
            <a:r>
              <a:rPr lang="en-US" sz="2400" u="heavy" spc="-55" dirty="0">
                <a:solidFill>
                  <a:srgbClr val="404040"/>
                </a:solidFill>
                <a:uFill>
                  <a:solidFill>
                    <a:srgbClr val="404040"/>
                  </a:solidFill>
                </a:uFill>
                <a:latin typeface="Carlito"/>
                <a:cs typeface="Carlito"/>
              </a:rPr>
              <a:t> </a:t>
            </a:r>
            <a:r>
              <a:rPr lang="en-US" sz="2400" u="heavy" spc="-5" dirty="0">
                <a:solidFill>
                  <a:srgbClr val="404040"/>
                </a:solidFill>
                <a:uFill>
                  <a:solidFill>
                    <a:srgbClr val="404040"/>
                  </a:solidFill>
                </a:uFill>
                <a:latin typeface="Carlito"/>
                <a:cs typeface="Carlito"/>
              </a:rPr>
              <a:t>Used:</a:t>
            </a:r>
            <a:endParaRPr lang="en-US" sz="2400" dirty="0">
              <a:latin typeface="Carlito"/>
              <a:cs typeface="Carlito"/>
            </a:endParaRPr>
          </a:p>
          <a:p>
            <a:pPr marL="12700" marR="405765">
              <a:lnSpc>
                <a:spcPts val="2210"/>
              </a:lnSpc>
              <a:spcBef>
                <a:spcPts val="1430"/>
              </a:spcBef>
              <a:buFont typeface="Arial" panose="020B0604020202020204" pitchFamily="34" charset="0"/>
              <a:buChar char="•"/>
            </a:pPr>
            <a:r>
              <a:rPr lang="en-US" sz="2400" spc="-15" dirty="0">
                <a:solidFill>
                  <a:srgbClr val="404040"/>
                </a:solidFill>
                <a:latin typeface="Carlito"/>
                <a:cs typeface="Carlito"/>
              </a:rPr>
              <a:t>Flight </a:t>
            </a:r>
            <a:r>
              <a:rPr lang="en-US" sz="2400" dirty="0">
                <a:solidFill>
                  <a:srgbClr val="404040"/>
                </a:solidFill>
                <a:latin typeface="Carlito"/>
                <a:cs typeface="Carlito"/>
              </a:rPr>
              <a:t>Number </a:t>
            </a:r>
            <a:r>
              <a:rPr lang="en-US" sz="2400" spc="-20" dirty="0">
                <a:solidFill>
                  <a:srgbClr val="404040"/>
                </a:solidFill>
                <a:latin typeface="Carlito"/>
                <a:cs typeface="Carlito"/>
              </a:rPr>
              <a:t>vs. </a:t>
            </a:r>
            <a:r>
              <a:rPr lang="en-US" sz="2400" spc="-25" dirty="0">
                <a:solidFill>
                  <a:srgbClr val="404040"/>
                </a:solidFill>
                <a:latin typeface="Carlito"/>
                <a:cs typeface="Carlito"/>
              </a:rPr>
              <a:t>Payload </a:t>
            </a:r>
            <a:r>
              <a:rPr lang="en-US" sz="2400" dirty="0">
                <a:solidFill>
                  <a:srgbClr val="404040"/>
                </a:solidFill>
                <a:latin typeface="Carlito"/>
                <a:cs typeface="Carlito"/>
              </a:rPr>
              <a:t>Mass, </a:t>
            </a:r>
            <a:r>
              <a:rPr lang="en-US" sz="2400" spc="-10" dirty="0">
                <a:solidFill>
                  <a:srgbClr val="404040"/>
                </a:solidFill>
                <a:latin typeface="Carlito"/>
                <a:cs typeface="Carlito"/>
              </a:rPr>
              <a:t>Flight </a:t>
            </a:r>
            <a:r>
              <a:rPr lang="en-US" sz="2400" dirty="0">
                <a:solidFill>
                  <a:srgbClr val="404040"/>
                </a:solidFill>
                <a:latin typeface="Carlito"/>
                <a:cs typeface="Carlito"/>
              </a:rPr>
              <a:t>Number </a:t>
            </a:r>
            <a:r>
              <a:rPr lang="en-US" sz="2400" spc="-20" dirty="0">
                <a:solidFill>
                  <a:srgbClr val="404040"/>
                </a:solidFill>
                <a:latin typeface="Carlito"/>
                <a:cs typeface="Carlito"/>
              </a:rPr>
              <a:t>vs. </a:t>
            </a:r>
            <a:r>
              <a:rPr lang="en-US" sz="2400" spc="-5" dirty="0">
                <a:solidFill>
                  <a:srgbClr val="404040"/>
                </a:solidFill>
                <a:latin typeface="Carlito"/>
                <a:cs typeface="Carlito"/>
              </a:rPr>
              <a:t>Launch </a:t>
            </a:r>
            <a:r>
              <a:rPr lang="en-US" sz="2400" spc="-15" dirty="0">
                <a:solidFill>
                  <a:srgbClr val="404040"/>
                </a:solidFill>
                <a:latin typeface="Carlito"/>
                <a:cs typeface="Carlito"/>
              </a:rPr>
              <a:t>Site, </a:t>
            </a:r>
            <a:r>
              <a:rPr lang="en-US" sz="2400" spc="-25" dirty="0">
                <a:solidFill>
                  <a:srgbClr val="404040"/>
                </a:solidFill>
                <a:latin typeface="Carlito"/>
                <a:cs typeface="Carlito"/>
              </a:rPr>
              <a:t>Payload </a:t>
            </a:r>
            <a:r>
              <a:rPr lang="en-US" sz="2400" dirty="0">
                <a:solidFill>
                  <a:srgbClr val="404040"/>
                </a:solidFill>
                <a:latin typeface="Carlito"/>
                <a:cs typeface="Carlito"/>
              </a:rPr>
              <a:t>Mass </a:t>
            </a:r>
            <a:r>
              <a:rPr lang="en-US" sz="2400" spc="-20" dirty="0">
                <a:solidFill>
                  <a:srgbClr val="404040"/>
                </a:solidFill>
                <a:latin typeface="Carlito"/>
                <a:cs typeface="Carlito"/>
              </a:rPr>
              <a:t>vs. </a:t>
            </a:r>
            <a:r>
              <a:rPr lang="en-US" sz="2400" spc="-5" dirty="0">
                <a:solidFill>
                  <a:srgbClr val="404040"/>
                </a:solidFill>
                <a:latin typeface="Carlito"/>
                <a:cs typeface="Carlito"/>
              </a:rPr>
              <a:t>Launch </a:t>
            </a:r>
            <a:r>
              <a:rPr lang="en-US" sz="2400" spc="-15" dirty="0">
                <a:solidFill>
                  <a:srgbClr val="404040"/>
                </a:solidFill>
                <a:latin typeface="Carlito"/>
                <a:cs typeface="Carlito"/>
              </a:rPr>
              <a:t>Site,  </a:t>
            </a:r>
            <a:r>
              <a:rPr lang="en-US" sz="2400" spc="-5" dirty="0">
                <a:solidFill>
                  <a:srgbClr val="404040"/>
                </a:solidFill>
                <a:latin typeface="Carlito"/>
                <a:cs typeface="Carlito"/>
              </a:rPr>
              <a:t>Orbit </a:t>
            </a:r>
            <a:r>
              <a:rPr lang="en-US" sz="2400" spc="-20" dirty="0">
                <a:solidFill>
                  <a:srgbClr val="404040"/>
                </a:solidFill>
                <a:latin typeface="Carlito"/>
                <a:cs typeface="Carlito"/>
              </a:rPr>
              <a:t>vs. </a:t>
            </a:r>
            <a:r>
              <a:rPr lang="en-US" sz="2400" dirty="0">
                <a:solidFill>
                  <a:srgbClr val="404040"/>
                </a:solidFill>
                <a:latin typeface="Carlito"/>
                <a:cs typeface="Carlito"/>
              </a:rPr>
              <a:t>Success </a:t>
            </a:r>
            <a:r>
              <a:rPr lang="en-US" sz="2400" spc="-20" dirty="0">
                <a:solidFill>
                  <a:srgbClr val="404040"/>
                </a:solidFill>
                <a:latin typeface="Carlito"/>
                <a:cs typeface="Carlito"/>
              </a:rPr>
              <a:t>Rate, </a:t>
            </a:r>
            <a:r>
              <a:rPr lang="en-US" sz="2400" spc="-10" dirty="0">
                <a:solidFill>
                  <a:srgbClr val="404040"/>
                </a:solidFill>
                <a:latin typeface="Carlito"/>
                <a:cs typeface="Carlito"/>
              </a:rPr>
              <a:t>Flight </a:t>
            </a:r>
            <a:r>
              <a:rPr lang="en-US" sz="2400" dirty="0">
                <a:solidFill>
                  <a:srgbClr val="404040"/>
                </a:solidFill>
                <a:latin typeface="Carlito"/>
                <a:cs typeface="Carlito"/>
              </a:rPr>
              <a:t>Number </a:t>
            </a:r>
            <a:r>
              <a:rPr lang="en-US" sz="2400" spc="-20" dirty="0">
                <a:solidFill>
                  <a:srgbClr val="404040"/>
                </a:solidFill>
                <a:latin typeface="Carlito"/>
                <a:cs typeface="Carlito"/>
              </a:rPr>
              <a:t>vs. </a:t>
            </a:r>
            <a:r>
              <a:rPr lang="en-US" sz="2400" spc="-5" dirty="0">
                <a:solidFill>
                  <a:srgbClr val="404040"/>
                </a:solidFill>
                <a:latin typeface="Carlito"/>
                <a:cs typeface="Carlito"/>
              </a:rPr>
              <a:t>Orbit, </a:t>
            </a:r>
            <a:r>
              <a:rPr lang="en-US" sz="2400" spc="-25" dirty="0">
                <a:solidFill>
                  <a:srgbClr val="404040"/>
                </a:solidFill>
                <a:latin typeface="Carlito"/>
                <a:cs typeface="Carlito"/>
              </a:rPr>
              <a:t>Payload </a:t>
            </a:r>
            <a:r>
              <a:rPr lang="en-US" sz="2400" spc="-15" dirty="0">
                <a:solidFill>
                  <a:srgbClr val="404040"/>
                </a:solidFill>
                <a:latin typeface="Carlito"/>
                <a:cs typeface="Carlito"/>
              </a:rPr>
              <a:t>vs </a:t>
            </a:r>
            <a:r>
              <a:rPr lang="en-US" sz="2400" spc="-5" dirty="0">
                <a:solidFill>
                  <a:srgbClr val="404040"/>
                </a:solidFill>
                <a:latin typeface="Carlito"/>
                <a:cs typeface="Carlito"/>
              </a:rPr>
              <a:t>Orbit, </a:t>
            </a:r>
            <a:r>
              <a:rPr lang="en-US" sz="2400" dirty="0">
                <a:solidFill>
                  <a:srgbClr val="404040"/>
                </a:solidFill>
                <a:latin typeface="Carlito"/>
                <a:cs typeface="Carlito"/>
              </a:rPr>
              <a:t>and Success </a:t>
            </a:r>
            <a:r>
              <a:rPr lang="en-US" sz="2400" spc="-60" dirty="0">
                <a:solidFill>
                  <a:srgbClr val="404040"/>
                </a:solidFill>
                <a:latin typeface="Carlito"/>
                <a:cs typeface="Carlito"/>
              </a:rPr>
              <a:t>Yearly</a:t>
            </a:r>
            <a:r>
              <a:rPr lang="en-US" sz="2400" spc="70" dirty="0">
                <a:solidFill>
                  <a:srgbClr val="404040"/>
                </a:solidFill>
                <a:latin typeface="Carlito"/>
                <a:cs typeface="Carlito"/>
              </a:rPr>
              <a:t> </a:t>
            </a:r>
            <a:r>
              <a:rPr lang="en-US" sz="2400" spc="-60" dirty="0">
                <a:solidFill>
                  <a:srgbClr val="404040"/>
                </a:solidFill>
                <a:latin typeface="Carlito"/>
                <a:cs typeface="Carlito"/>
              </a:rPr>
              <a:t>Trend</a:t>
            </a:r>
            <a:endParaRPr lang="en-US" sz="2400" dirty="0">
              <a:latin typeface="Carlito"/>
              <a:cs typeface="Carlito"/>
            </a:endParaRPr>
          </a:p>
          <a:p>
            <a:pPr marL="12700">
              <a:lnSpc>
                <a:spcPts val="2300"/>
              </a:lnSpc>
              <a:spcBef>
                <a:spcPts val="1160"/>
              </a:spcBef>
              <a:buFont typeface="Arial" panose="020B0604020202020204" pitchFamily="34" charset="0"/>
              <a:buChar char="•"/>
            </a:pPr>
            <a:r>
              <a:rPr lang="en-US" sz="2400" spc="-25" dirty="0">
                <a:solidFill>
                  <a:srgbClr val="404040"/>
                </a:solidFill>
                <a:latin typeface="Carlito"/>
                <a:cs typeface="Carlito"/>
              </a:rPr>
              <a:t>Scatter </a:t>
            </a:r>
            <a:r>
              <a:rPr lang="en-US" sz="2400" spc="-5" dirty="0">
                <a:solidFill>
                  <a:srgbClr val="404040"/>
                </a:solidFill>
                <a:latin typeface="Carlito"/>
                <a:cs typeface="Carlito"/>
              </a:rPr>
              <a:t>plots, line </a:t>
            </a:r>
            <a:r>
              <a:rPr lang="en-US" sz="2400" dirty="0">
                <a:solidFill>
                  <a:srgbClr val="404040"/>
                </a:solidFill>
                <a:latin typeface="Carlito"/>
                <a:cs typeface="Carlito"/>
              </a:rPr>
              <a:t>charts, and </a:t>
            </a:r>
            <a:r>
              <a:rPr lang="en-US" sz="2400" spc="-5" dirty="0">
                <a:solidFill>
                  <a:srgbClr val="404040"/>
                </a:solidFill>
                <a:latin typeface="Carlito"/>
                <a:cs typeface="Carlito"/>
              </a:rPr>
              <a:t>bar plots </a:t>
            </a:r>
            <a:r>
              <a:rPr lang="en-US" sz="2400" spc="-20" dirty="0">
                <a:solidFill>
                  <a:srgbClr val="404040"/>
                </a:solidFill>
                <a:latin typeface="Carlito"/>
                <a:cs typeface="Carlito"/>
              </a:rPr>
              <a:t>were </a:t>
            </a:r>
            <a:r>
              <a:rPr lang="en-US" sz="2400" spc="-5" dirty="0">
                <a:solidFill>
                  <a:srgbClr val="404040"/>
                </a:solidFill>
                <a:latin typeface="Carlito"/>
                <a:cs typeface="Carlito"/>
              </a:rPr>
              <a:t>used </a:t>
            </a:r>
            <a:r>
              <a:rPr lang="en-US" sz="2400" spc="-20" dirty="0">
                <a:solidFill>
                  <a:srgbClr val="404040"/>
                </a:solidFill>
                <a:latin typeface="Carlito"/>
                <a:cs typeface="Carlito"/>
              </a:rPr>
              <a:t>to compare </a:t>
            </a:r>
            <a:r>
              <a:rPr lang="en-US" sz="2400" spc="-5" dirty="0">
                <a:solidFill>
                  <a:srgbClr val="404040"/>
                </a:solidFill>
                <a:latin typeface="Carlito"/>
                <a:cs typeface="Carlito"/>
              </a:rPr>
              <a:t>relationships between variables</a:t>
            </a:r>
            <a:r>
              <a:rPr lang="en-US" sz="2400" spc="-20" dirty="0">
                <a:solidFill>
                  <a:srgbClr val="404040"/>
                </a:solidFill>
                <a:latin typeface="Carlito"/>
                <a:cs typeface="Carlito"/>
              </a:rPr>
              <a:t> to </a:t>
            </a:r>
            <a:r>
              <a:rPr lang="en-US" sz="2400" spc="-5" dirty="0">
                <a:solidFill>
                  <a:srgbClr val="404040"/>
                </a:solidFill>
                <a:latin typeface="Carlito"/>
                <a:cs typeface="Carlito"/>
              </a:rPr>
              <a:t>decide if </a:t>
            </a:r>
            <a:r>
              <a:rPr lang="en-US" sz="2400" dirty="0">
                <a:solidFill>
                  <a:srgbClr val="404040"/>
                </a:solidFill>
                <a:latin typeface="Carlito"/>
                <a:cs typeface="Carlito"/>
              </a:rPr>
              <a:t>a </a:t>
            </a:r>
            <a:r>
              <a:rPr lang="en-US" sz="2400" spc="-10" dirty="0">
                <a:solidFill>
                  <a:srgbClr val="404040"/>
                </a:solidFill>
                <a:latin typeface="Carlito"/>
                <a:cs typeface="Carlito"/>
              </a:rPr>
              <a:t>relationship </a:t>
            </a:r>
            <a:r>
              <a:rPr lang="en-US" sz="2400" spc="-25" dirty="0">
                <a:solidFill>
                  <a:srgbClr val="404040"/>
                </a:solidFill>
                <a:latin typeface="Carlito"/>
                <a:cs typeface="Carlito"/>
              </a:rPr>
              <a:t>exists </a:t>
            </a:r>
            <a:r>
              <a:rPr lang="en-US" sz="2400" dirty="0">
                <a:solidFill>
                  <a:srgbClr val="404040"/>
                </a:solidFill>
                <a:latin typeface="Carlito"/>
                <a:cs typeface="Carlito"/>
              </a:rPr>
              <a:t>so </a:t>
            </a:r>
            <a:r>
              <a:rPr lang="en-US" sz="2400" spc="-5" dirty="0">
                <a:solidFill>
                  <a:srgbClr val="404040"/>
                </a:solidFill>
                <a:latin typeface="Carlito"/>
                <a:cs typeface="Carlito"/>
              </a:rPr>
              <a:t>that they could </a:t>
            </a:r>
            <a:r>
              <a:rPr lang="en-US" sz="2400" dirty="0">
                <a:solidFill>
                  <a:srgbClr val="404040"/>
                </a:solidFill>
                <a:latin typeface="Carlito"/>
                <a:cs typeface="Carlito"/>
              </a:rPr>
              <a:t>be </a:t>
            </a:r>
            <a:r>
              <a:rPr lang="en-US" sz="2400" spc="-5" dirty="0">
                <a:solidFill>
                  <a:srgbClr val="404040"/>
                </a:solidFill>
                <a:latin typeface="Carlito"/>
                <a:cs typeface="Carlito"/>
              </a:rPr>
              <a:t>used in </a:t>
            </a:r>
            <a:r>
              <a:rPr lang="en-US" sz="2400" spc="-10" dirty="0">
                <a:solidFill>
                  <a:srgbClr val="404040"/>
                </a:solidFill>
                <a:latin typeface="Carlito"/>
                <a:cs typeface="Carlito"/>
              </a:rPr>
              <a:t>training </a:t>
            </a:r>
            <a:r>
              <a:rPr lang="en-US" sz="2400" dirty="0">
                <a:solidFill>
                  <a:srgbClr val="404040"/>
                </a:solidFill>
                <a:latin typeface="Carlito"/>
                <a:cs typeface="Carlito"/>
              </a:rPr>
              <a:t>the machine </a:t>
            </a:r>
            <a:r>
              <a:rPr lang="en-US" sz="2400" spc="-5" dirty="0">
                <a:solidFill>
                  <a:srgbClr val="404040"/>
                </a:solidFill>
                <a:latin typeface="Carlito"/>
                <a:cs typeface="Carlito"/>
              </a:rPr>
              <a:t>learning</a:t>
            </a:r>
            <a:r>
              <a:rPr lang="en-US" sz="2400" spc="-45" dirty="0">
                <a:solidFill>
                  <a:srgbClr val="404040"/>
                </a:solidFill>
                <a:latin typeface="Carlito"/>
                <a:cs typeface="Carlito"/>
              </a:rPr>
              <a:t> </a:t>
            </a:r>
            <a:r>
              <a:rPr lang="en-US" sz="2400" spc="-5" dirty="0">
                <a:solidFill>
                  <a:srgbClr val="404040"/>
                </a:solidFill>
                <a:latin typeface="Carlito"/>
                <a:cs typeface="Carlito"/>
              </a:rPr>
              <a:t>model</a:t>
            </a:r>
            <a:endParaRPr lang="en-US" sz="2400" dirty="0">
              <a:latin typeface="Carlito"/>
              <a:cs typeface="Carlito"/>
            </a:endParaRPr>
          </a:p>
          <a:p>
            <a:pPr>
              <a:lnSpc>
                <a:spcPct val="100000"/>
              </a:lnSpc>
              <a:spcBef>
                <a:spcPts val="1400"/>
              </a:spcBef>
              <a:buFont typeface="Arial" panose="020B0604020202020204" pitchFamily="34" charset="0"/>
              <a:buChar char="•"/>
            </a:pPr>
            <a:endParaRPr lang="en-US" sz="2200" dirty="0">
              <a:solidFill>
                <a:schemeClr val="accent3">
                  <a:lumMod val="25000"/>
                </a:schemeClr>
              </a:solidFill>
              <a:latin typeface="Abadi"/>
            </a:endParaRPr>
          </a:p>
          <a:p>
            <a:r>
              <a:rPr lang="en-US" dirty="0"/>
              <a:t>GitHub:</a:t>
            </a:r>
          </a:p>
          <a:p>
            <a:pPr>
              <a:buFont typeface="Arial" panose="020B0604020202020204" pitchFamily="34" charset="0"/>
              <a:buChar char="•"/>
            </a:pPr>
            <a:r>
              <a:rPr lang="en-US" dirty="0">
                <a:hlinkClick r:id="rId2"/>
              </a:rPr>
              <a:t>https://github.com/Teja5353/Capstone_DataScience/blob/main/jupyter-labs-eda-dataviz.ipynb.jupyterlite.ipynb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06575"/>
            <a:ext cx="9745663" cy="4351338"/>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SQL Queries used:</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Selecting data which doesn't has date as NULL</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Selecting unique Launch Site Names</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Extracting total payload mass launched by NASA (CRS)</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Extracted First Successful landing outcome Date on ground pad</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Extracted names of booster which have success in drone ship</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Extracted names of boosters which carried maximum payload</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Used many more queries to get good understanding about data</a:t>
            </a:r>
          </a:p>
          <a:p>
            <a:r>
              <a:rPr lang="en-US" dirty="0"/>
              <a:t>GitHub Url:</a:t>
            </a:r>
          </a:p>
          <a:p>
            <a:pPr>
              <a:buFont typeface="Arial" panose="020B0604020202020204" pitchFamily="34" charset="0"/>
              <a:buChar char="•"/>
            </a:pPr>
            <a:r>
              <a:rPr lang="en-US" dirty="0">
                <a:hlinkClick r:id="rId2"/>
              </a:rPr>
              <a:t>https://github.com/Teja5353/Capstone_DataScience/blob/main/jupyter-labs-eda-sql-coursera_sqllite.ipynb</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74838"/>
            <a:ext cx="10515600" cy="4351337"/>
          </a:xfrm>
          <a:prstGeom prst="rect">
            <a:avLst/>
          </a:prstGeom>
        </p:spPr>
        <p:txBody>
          <a:bodyPr>
            <a:normAutofit/>
          </a:bodyPr>
          <a:lstStyle/>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Added Circles, Markers to the folium Map</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Circles were added to easily identify the range of the launch site</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Markers were added to the folium map to identify the exact location of the Launch Site</a:t>
            </a:r>
          </a:p>
          <a:p>
            <a:pPr>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By adding them we can easily get the location and range of the Launch Sites in the map</a:t>
            </a:r>
          </a:p>
          <a:p>
            <a:r>
              <a:rPr lang="en-US" dirty="0"/>
              <a:t>GitHub URL:</a:t>
            </a:r>
          </a:p>
          <a:p>
            <a:pPr>
              <a:buFont typeface="Arial" panose="020B0604020202020204" pitchFamily="34" charset="0"/>
              <a:buChar char="•"/>
            </a:pPr>
            <a:r>
              <a:rPr lang="en-US" dirty="0">
                <a:hlinkClick r:id="rId2"/>
              </a:rPr>
              <a:t>https://github.com/Teja5353/Capstone_DataScience/blob/main/lab_jupyter_launch_site_location.jupyterlite.ipynb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PencilSketch/>
                    </a14:imgEffect>
                    <a14:imgEffect>
                      <a14:sharpenSoften amount="-25000"/>
                    </a14:imgEffect>
                    <a14:imgEffect>
                      <a14:colorTemperature colorTemp="53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Pie chart representing Success rate of ALL Launch Sites, Pie chart representing Success rate of each Launch site selected from the Dropdown</a:t>
            </a:r>
          </a:p>
          <a:p>
            <a:pPr>
              <a:lnSpc>
                <a:spcPct val="100000"/>
              </a:lnSpc>
              <a:spcBef>
                <a:spcPts val="1400"/>
              </a:spcBef>
            </a:pPr>
            <a:r>
              <a:rPr lang="en-US" sz="2200" dirty="0">
                <a:solidFill>
                  <a:schemeClr val="accent3">
                    <a:lumMod val="25000"/>
                  </a:schemeClr>
                </a:solidFill>
                <a:latin typeface="Abadi" panose="020B0604020104020204" pitchFamily="34" charset="0"/>
              </a:rPr>
              <a:t>A Range Slider is used to get Maximum and Minimum range of Payload Mass in KG</a:t>
            </a:r>
          </a:p>
          <a:p>
            <a:pPr>
              <a:lnSpc>
                <a:spcPct val="100000"/>
              </a:lnSpc>
              <a:spcBef>
                <a:spcPts val="1400"/>
              </a:spcBef>
            </a:pPr>
            <a:r>
              <a:rPr lang="en-US" sz="2200" dirty="0">
                <a:solidFill>
                  <a:schemeClr val="accent3">
                    <a:lumMod val="25000"/>
                  </a:schemeClr>
                </a:solidFill>
                <a:latin typeface="Abadi" panose="020B0604020104020204" pitchFamily="34" charset="0"/>
              </a:rPr>
              <a:t>A Scatter Plot is used to represent the relation between selected range of payload mass and select launch by differentiating scatter points with Class of the data</a:t>
            </a:r>
          </a:p>
          <a:p>
            <a:pPr>
              <a:lnSpc>
                <a:spcPct val="100000"/>
              </a:lnSpc>
              <a:spcBef>
                <a:spcPts val="1400"/>
              </a:spcBef>
            </a:pPr>
            <a:r>
              <a:rPr lang="en-US" sz="2200" dirty="0">
                <a:solidFill>
                  <a:schemeClr val="accent3">
                    <a:lumMod val="25000"/>
                  </a:schemeClr>
                </a:solidFill>
                <a:latin typeface="Abadi" panose="020B0604020104020204" pitchFamily="34" charset="0"/>
              </a:rPr>
              <a:t>We have added these plots to get a good understanding about Success rate of each launch site within the range of payload mass</a:t>
            </a:r>
          </a:p>
          <a:p>
            <a:pPr>
              <a:lnSpc>
                <a:spcPct val="100000"/>
              </a:lnSpc>
              <a:spcBef>
                <a:spcPts val="1400"/>
              </a:spcBef>
              <a:buFont typeface="Courier New" panose="02070309020205020404" pitchFamily="49" charset="0"/>
              <a:buChar char="o"/>
            </a:pPr>
            <a:r>
              <a:rPr lang="en-US" sz="2200" dirty="0">
                <a:solidFill>
                  <a:schemeClr val="accent3">
                    <a:lumMod val="25000"/>
                  </a:schemeClr>
                </a:solidFill>
                <a:latin typeface="Abadi" panose="020B0604020104020204" pitchFamily="34" charset="0"/>
              </a:rPr>
              <a:t>GitHub URL:</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hlinkClick r:id="rId4"/>
              </a:rPr>
              <a:t>https://github.com/Teja5353/Capstone_DataScience/blob/main/spacex_dash_app.py</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76960" y="1256665"/>
            <a:ext cx="10434320" cy="1323975"/>
          </a:xfrm>
          <a:prstGeom prst="rect">
            <a:avLst/>
          </a:prstGeom>
        </p:spPr>
        <p:txBody>
          <a:bodyPr>
            <a:normAutofit/>
          </a:bodyPr>
          <a:lstStyle/>
          <a:p>
            <a:r>
              <a:rPr lang="en-US" dirty="0"/>
              <a:t>Used Grid Search CV to get best estimator from the available parameters of a model</a:t>
            </a:r>
          </a:p>
          <a:p>
            <a:r>
              <a:rPr lang="en-US" dirty="0"/>
              <a:t>Used four Algorithms : KNN,SUPPORT VECTOR MACHINE,DECISION TREE,LOGISTIC REGRESSION</a:t>
            </a:r>
          </a:p>
          <a:p>
            <a:r>
              <a:rPr lang="en-US" dirty="0"/>
              <a:t>By finding its accuracy score found the best model for predicting the result</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pSp>
        <p:nvGrpSpPr>
          <p:cNvPr id="6" name="Group 5">
            <a:extLst>
              <a:ext uri="{FF2B5EF4-FFF2-40B4-BE49-F238E27FC236}">
                <a16:creationId xmlns:a16="http://schemas.microsoft.com/office/drawing/2014/main" id="{52BFB3DA-9107-AFCF-A4ED-2D4BF8AA3282}"/>
              </a:ext>
            </a:extLst>
          </p:cNvPr>
          <p:cNvGrpSpPr/>
          <p:nvPr/>
        </p:nvGrpSpPr>
        <p:grpSpPr>
          <a:xfrm>
            <a:off x="967132" y="2619114"/>
            <a:ext cx="9280225" cy="2855453"/>
            <a:chOff x="967132" y="2619114"/>
            <a:chExt cx="9280225" cy="2855453"/>
          </a:xfrm>
        </p:grpSpPr>
        <p:sp>
          <p:nvSpPr>
            <p:cNvPr id="7" name="Freeform: Shape 6">
              <a:extLst>
                <a:ext uri="{FF2B5EF4-FFF2-40B4-BE49-F238E27FC236}">
                  <a16:creationId xmlns:a16="http://schemas.microsoft.com/office/drawing/2014/main" id="{B40178AC-2D94-2306-DD01-DFB2EA4E4CC6}"/>
                </a:ext>
              </a:extLst>
            </p:cNvPr>
            <p:cNvSpPr/>
            <p:nvPr/>
          </p:nvSpPr>
          <p:spPr>
            <a:xfrm>
              <a:off x="967132" y="2619114"/>
              <a:ext cx="1784658" cy="1070795"/>
            </a:xfrm>
            <a:custGeom>
              <a:avLst/>
              <a:gdLst>
                <a:gd name="connsiteX0" fmla="*/ 0 w 1784658"/>
                <a:gd name="connsiteY0" fmla="*/ 107080 h 1070795"/>
                <a:gd name="connsiteX1" fmla="*/ 107080 w 1784658"/>
                <a:gd name="connsiteY1" fmla="*/ 0 h 1070795"/>
                <a:gd name="connsiteX2" fmla="*/ 1677579 w 1784658"/>
                <a:gd name="connsiteY2" fmla="*/ 0 h 1070795"/>
                <a:gd name="connsiteX3" fmla="*/ 1784659 w 1784658"/>
                <a:gd name="connsiteY3" fmla="*/ 107080 h 1070795"/>
                <a:gd name="connsiteX4" fmla="*/ 1784658 w 1784658"/>
                <a:gd name="connsiteY4" fmla="*/ 963716 h 1070795"/>
                <a:gd name="connsiteX5" fmla="*/ 1677578 w 1784658"/>
                <a:gd name="connsiteY5" fmla="*/ 1070796 h 1070795"/>
                <a:gd name="connsiteX6" fmla="*/ 107080 w 1784658"/>
                <a:gd name="connsiteY6" fmla="*/ 1070795 h 1070795"/>
                <a:gd name="connsiteX7" fmla="*/ 0 w 1784658"/>
                <a:gd name="connsiteY7" fmla="*/ 963715 h 1070795"/>
                <a:gd name="connsiteX8" fmla="*/ 0 w 1784658"/>
                <a:gd name="connsiteY8" fmla="*/ 107080 h 107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4658" h="1070795">
                  <a:moveTo>
                    <a:pt x="0" y="107080"/>
                  </a:moveTo>
                  <a:cubicBezTo>
                    <a:pt x="0" y="47941"/>
                    <a:pt x="47941" y="0"/>
                    <a:pt x="107080" y="0"/>
                  </a:cubicBezTo>
                  <a:lnTo>
                    <a:pt x="1677579" y="0"/>
                  </a:lnTo>
                  <a:cubicBezTo>
                    <a:pt x="1736718" y="0"/>
                    <a:pt x="1784659" y="47941"/>
                    <a:pt x="1784659" y="107080"/>
                  </a:cubicBezTo>
                  <a:cubicBezTo>
                    <a:pt x="1784659" y="392625"/>
                    <a:pt x="1784658" y="678171"/>
                    <a:pt x="1784658" y="963716"/>
                  </a:cubicBezTo>
                  <a:cubicBezTo>
                    <a:pt x="1784658" y="1022855"/>
                    <a:pt x="1736717" y="1070796"/>
                    <a:pt x="1677578" y="1070796"/>
                  </a:cubicBezTo>
                  <a:lnTo>
                    <a:pt x="107080" y="1070795"/>
                  </a:lnTo>
                  <a:cubicBezTo>
                    <a:pt x="47941" y="1070795"/>
                    <a:pt x="0" y="1022854"/>
                    <a:pt x="0" y="963715"/>
                  </a:cubicBezTo>
                  <a:lnTo>
                    <a:pt x="0" y="10708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80893" tIns="80893" rIns="80893" bIns="80893" numCol="1" spcCol="1270" anchor="ctr" anchorCtr="0">
              <a:noAutofit/>
            </a:bodyPr>
            <a:lstStyle/>
            <a:p>
              <a:pPr marL="0" lvl="0" indent="0" algn="ctr" defTabSz="577850">
                <a:lnSpc>
                  <a:spcPct val="90000"/>
                </a:lnSpc>
                <a:spcBef>
                  <a:spcPct val="0"/>
                </a:spcBef>
                <a:spcAft>
                  <a:spcPct val="35000"/>
                </a:spcAft>
                <a:buNone/>
              </a:pPr>
              <a:r>
                <a:rPr lang="en-US" sz="1300" kern="1200" dirty="0"/>
                <a:t>Drop ‘Class’ column from the data frame and assign it to variable Y</a:t>
              </a:r>
              <a:endParaRPr lang="en-IN" sz="1300" kern="1200" dirty="0"/>
            </a:p>
          </p:txBody>
        </p:sp>
        <p:sp>
          <p:nvSpPr>
            <p:cNvPr id="8" name="Freeform: Shape 7">
              <a:extLst>
                <a:ext uri="{FF2B5EF4-FFF2-40B4-BE49-F238E27FC236}">
                  <a16:creationId xmlns:a16="http://schemas.microsoft.com/office/drawing/2014/main" id="{FD42E203-DC74-6948-B2DA-F76ED4A7A642}"/>
                </a:ext>
              </a:extLst>
            </p:cNvPr>
            <p:cNvSpPr/>
            <p:nvPr/>
          </p:nvSpPr>
          <p:spPr>
            <a:xfrm>
              <a:off x="2908841" y="2933213"/>
              <a:ext cx="378347" cy="442595"/>
            </a:xfrm>
            <a:custGeom>
              <a:avLst/>
              <a:gdLst>
                <a:gd name="connsiteX0" fmla="*/ 0 w 378347"/>
                <a:gd name="connsiteY0" fmla="*/ 88519 h 442595"/>
                <a:gd name="connsiteX1" fmla="*/ 189174 w 378347"/>
                <a:gd name="connsiteY1" fmla="*/ 88519 h 442595"/>
                <a:gd name="connsiteX2" fmla="*/ 189174 w 378347"/>
                <a:gd name="connsiteY2" fmla="*/ 0 h 442595"/>
                <a:gd name="connsiteX3" fmla="*/ 378347 w 378347"/>
                <a:gd name="connsiteY3" fmla="*/ 221298 h 442595"/>
                <a:gd name="connsiteX4" fmla="*/ 189174 w 378347"/>
                <a:gd name="connsiteY4" fmla="*/ 442595 h 442595"/>
                <a:gd name="connsiteX5" fmla="*/ 189174 w 378347"/>
                <a:gd name="connsiteY5" fmla="*/ 354076 h 442595"/>
                <a:gd name="connsiteX6" fmla="*/ 0 w 378347"/>
                <a:gd name="connsiteY6" fmla="*/ 354076 h 442595"/>
                <a:gd name="connsiteX7" fmla="*/ 0 w 378347"/>
                <a:gd name="connsiteY7" fmla="*/ 88519 h 44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8347" h="442595">
                  <a:moveTo>
                    <a:pt x="0" y="88519"/>
                  </a:moveTo>
                  <a:lnTo>
                    <a:pt x="189174" y="88519"/>
                  </a:lnTo>
                  <a:lnTo>
                    <a:pt x="189174" y="0"/>
                  </a:lnTo>
                  <a:lnTo>
                    <a:pt x="378347" y="221298"/>
                  </a:lnTo>
                  <a:lnTo>
                    <a:pt x="189174" y="442595"/>
                  </a:lnTo>
                  <a:lnTo>
                    <a:pt x="189174" y="354076"/>
                  </a:lnTo>
                  <a:lnTo>
                    <a:pt x="0" y="354076"/>
                  </a:lnTo>
                  <a:lnTo>
                    <a:pt x="0" y="88519"/>
                  </a:lnTo>
                  <a:close/>
                </a:path>
              </a:pathLst>
            </a:custGeom>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0" tIns="88519" rIns="113504" bIns="88519" numCol="1" spcCol="1270" anchor="ctr" anchorCtr="0">
              <a:noAutofit/>
            </a:bodyPr>
            <a:lstStyle/>
            <a:p>
              <a:pPr marL="0" lvl="0" indent="0" algn="ctr" defTabSz="488950">
                <a:lnSpc>
                  <a:spcPct val="90000"/>
                </a:lnSpc>
                <a:spcBef>
                  <a:spcPct val="0"/>
                </a:spcBef>
                <a:spcAft>
                  <a:spcPct val="35000"/>
                </a:spcAft>
                <a:buNone/>
              </a:pPr>
              <a:endParaRPr lang="en-IN" sz="1100" kern="1200"/>
            </a:p>
          </p:txBody>
        </p:sp>
        <p:sp>
          <p:nvSpPr>
            <p:cNvPr id="9" name="Freeform: Shape 8">
              <a:extLst>
                <a:ext uri="{FF2B5EF4-FFF2-40B4-BE49-F238E27FC236}">
                  <a16:creationId xmlns:a16="http://schemas.microsoft.com/office/drawing/2014/main" id="{CBBD189F-9C85-9488-7226-88D68F42C6D5}"/>
                </a:ext>
              </a:extLst>
            </p:cNvPr>
            <p:cNvSpPr/>
            <p:nvPr/>
          </p:nvSpPr>
          <p:spPr>
            <a:xfrm>
              <a:off x="3465655" y="2619114"/>
              <a:ext cx="1784658" cy="1070795"/>
            </a:xfrm>
            <a:custGeom>
              <a:avLst/>
              <a:gdLst>
                <a:gd name="connsiteX0" fmla="*/ 0 w 1784658"/>
                <a:gd name="connsiteY0" fmla="*/ 107080 h 1070795"/>
                <a:gd name="connsiteX1" fmla="*/ 107080 w 1784658"/>
                <a:gd name="connsiteY1" fmla="*/ 0 h 1070795"/>
                <a:gd name="connsiteX2" fmla="*/ 1677579 w 1784658"/>
                <a:gd name="connsiteY2" fmla="*/ 0 h 1070795"/>
                <a:gd name="connsiteX3" fmla="*/ 1784659 w 1784658"/>
                <a:gd name="connsiteY3" fmla="*/ 107080 h 1070795"/>
                <a:gd name="connsiteX4" fmla="*/ 1784658 w 1784658"/>
                <a:gd name="connsiteY4" fmla="*/ 963716 h 1070795"/>
                <a:gd name="connsiteX5" fmla="*/ 1677578 w 1784658"/>
                <a:gd name="connsiteY5" fmla="*/ 1070796 h 1070795"/>
                <a:gd name="connsiteX6" fmla="*/ 107080 w 1784658"/>
                <a:gd name="connsiteY6" fmla="*/ 1070795 h 1070795"/>
                <a:gd name="connsiteX7" fmla="*/ 0 w 1784658"/>
                <a:gd name="connsiteY7" fmla="*/ 963715 h 1070795"/>
                <a:gd name="connsiteX8" fmla="*/ 0 w 1784658"/>
                <a:gd name="connsiteY8" fmla="*/ 107080 h 107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4658" h="1070795">
                  <a:moveTo>
                    <a:pt x="0" y="107080"/>
                  </a:moveTo>
                  <a:cubicBezTo>
                    <a:pt x="0" y="47941"/>
                    <a:pt x="47941" y="0"/>
                    <a:pt x="107080" y="0"/>
                  </a:cubicBezTo>
                  <a:lnTo>
                    <a:pt x="1677579" y="0"/>
                  </a:lnTo>
                  <a:cubicBezTo>
                    <a:pt x="1736718" y="0"/>
                    <a:pt x="1784659" y="47941"/>
                    <a:pt x="1784659" y="107080"/>
                  </a:cubicBezTo>
                  <a:cubicBezTo>
                    <a:pt x="1784659" y="392625"/>
                    <a:pt x="1784658" y="678171"/>
                    <a:pt x="1784658" y="963716"/>
                  </a:cubicBezTo>
                  <a:cubicBezTo>
                    <a:pt x="1784658" y="1022855"/>
                    <a:pt x="1736717" y="1070796"/>
                    <a:pt x="1677578" y="1070796"/>
                  </a:cubicBezTo>
                  <a:lnTo>
                    <a:pt x="107080" y="1070795"/>
                  </a:lnTo>
                  <a:cubicBezTo>
                    <a:pt x="47941" y="1070795"/>
                    <a:pt x="0" y="1022854"/>
                    <a:pt x="0" y="963715"/>
                  </a:cubicBezTo>
                  <a:lnTo>
                    <a:pt x="0" y="10708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0893" tIns="80893" rIns="80893" bIns="80893" numCol="1" spcCol="1270" anchor="ctr" anchorCtr="0">
              <a:noAutofit/>
            </a:bodyPr>
            <a:lstStyle/>
            <a:p>
              <a:pPr marL="0" lvl="0" indent="0" algn="ctr" defTabSz="577850">
                <a:lnSpc>
                  <a:spcPct val="90000"/>
                </a:lnSpc>
                <a:spcBef>
                  <a:spcPct val="0"/>
                </a:spcBef>
                <a:spcAft>
                  <a:spcPct val="35000"/>
                </a:spcAft>
                <a:buNone/>
              </a:pPr>
              <a:r>
                <a:rPr lang="en-US" sz="1300" kern="1200" dirty="0"/>
                <a:t>Use Standard Scalar to normalize the data</a:t>
              </a:r>
              <a:endParaRPr lang="en-IN" sz="1300" kern="1200" dirty="0"/>
            </a:p>
          </p:txBody>
        </p:sp>
        <p:sp>
          <p:nvSpPr>
            <p:cNvPr id="10" name="Freeform: Shape 9">
              <a:extLst>
                <a:ext uri="{FF2B5EF4-FFF2-40B4-BE49-F238E27FC236}">
                  <a16:creationId xmlns:a16="http://schemas.microsoft.com/office/drawing/2014/main" id="{F0FC88C2-4192-8981-84A0-35421786ED66}"/>
                </a:ext>
              </a:extLst>
            </p:cNvPr>
            <p:cNvSpPr/>
            <p:nvPr/>
          </p:nvSpPr>
          <p:spPr>
            <a:xfrm>
              <a:off x="5407363" y="2933213"/>
              <a:ext cx="378347" cy="442595"/>
            </a:xfrm>
            <a:custGeom>
              <a:avLst/>
              <a:gdLst>
                <a:gd name="connsiteX0" fmla="*/ 0 w 378347"/>
                <a:gd name="connsiteY0" fmla="*/ 88519 h 442595"/>
                <a:gd name="connsiteX1" fmla="*/ 189174 w 378347"/>
                <a:gd name="connsiteY1" fmla="*/ 88519 h 442595"/>
                <a:gd name="connsiteX2" fmla="*/ 189174 w 378347"/>
                <a:gd name="connsiteY2" fmla="*/ 0 h 442595"/>
                <a:gd name="connsiteX3" fmla="*/ 378347 w 378347"/>
                <a:gd name="connsiteY3" fmla="*/ 221298 h 442595"/>
                <a:gd name="connsiteX4" fmla="*/ 189174 w 378347"/>
                <a:gd name="connsiteY4" fmla="*/ 442595 h 442595"/>
                <a:gd name="connsiteX5" fmla="*/ 189174 w 378347"/>
                <a:gd name="connsiteY5" fmla="*/ 354076 h 442595"/>
                <a:gd name="connsiteX6" fmla="*/ 0 w 378347"/>
                <a:gd name="connsiteY6" fmla="*/ 354076 h 442595"/>
                <a:gd name="connsiteX7" fmla="*/ 0 w 378347"/>
                <a:gd name="connsiteY7" fmla="*/ 88519 h 44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8347" h="442595">
                  <a:moveTo>
                    <a:pt x="0" y="88519"/>
                  </a:moveTo>
                  <a:lnTo>
                    <a:pt x="189174" y="88519"/>
                  </a:lnTo>
                  <a:lnTo>
                    <a:pt x="189174" y="0"/>
                  </a:lnTo>
                  <a:lnTo>
                    <a:pt x="378347" y="221298"/>
                  </a:lnTo>
                  <a:lnTo>
                    <a:pt x="189174" y="442595"/>
                  </a:lnTo>
                  <a:lnTo>
                    <a:pt x="189174" y="354076"/>
                  </a:lnTo>
                  <a:lnTo>
                    <a:pt x="0" y="354076"/>
                  </a:lnTo>
                  <a:lnTo>
                    <a:pt x="0" y="88519"/>
                  </a:lnTo>
                  <a:close/>
                </a:path>
              </a:pathLst>
            </a:custGeom>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0" tIns="88519" rIns="113504" bIns="88519" numCol="1" spcCol="1270" anchor="ctr" anchorCtr="0">
              <a:noAutofit/>
            </a:bodyPr>
            <a:lstStyle/>
            <a:p>
              <a:pPr marL="0" lvl="0" indent="0" algn="ctr" defTabSz="488950">
                <a:lnSpc>
                  <a:spcPct val="90000"/>
                </a:lnSpc>
                <a:spcBef>
                  <a:spcPct val="0"/>
                </a:spcBef>
                <a:spcAft>
                  <a:spcPct val="35000"/>
                </a:spcAft>
                <a:buNone/>
              </a:pPr>
              <a:endParaRPr lang="en-IN" sz="1100" kern="1200"/>
            </a:p>
          </p:txBody>
        </p:sp>
        <p:sp>
          <p:nvSpPr>
            <p:cNvPr id="11" name="Freeform: Shape 10">
              <a:extLst>
                <a:ext uri="{FF2B5EF4-FFF2-40B4-BE49-F238E27FC236}">
                  <a16:creationId xmlns:a16="http://schemas.microsoft.com/office/drawing/2014/main" id="{4032186A-28B1-6159-2F16-ED4ACB6A51E9}"/>
                </a:ext>
              </a:extLst>
            </p:cNvPr>
            <p:cNvSpPr/>
            <p:nvPr/>
          </p:nvSpPr>
          <p:spPr>
            <a:xfrm>
              <a:off x="5964177" y="2619114"/>
              <a:ext cx="1784658" cy="1070795"/>
            </a:xfrm>
            <a:custGeom>
              <a:avLst/>
              <a:gdLst>
                <a:gd name="connsiteX0" fmla="*/ 0 w 1784658"/>
                <a:gd name="connsiteY0" fmla="*/ 107080 h 1070795"/>
                <a:gd name="connsiteX1" fmla="*/ 107080 w 1784658"/>
                <a:gd name="connsiteY1" fmla="*/ 0 h 1070795"/>
                <a:gd name="connsiteX2" fmla="*/ 1677579 w 1784658"/>
                <a:gd name="connsiteY2" fmla="*/ 0 h 1070795"/>
                <a:gd name="connsiteX3" fmla="*/ 1784659 w 1784658"/>
                <a:gd name="connsiteY3" fmla="*/ 107080 h 1070795"/>
                <a:gd name="connsiteX4" fmla="*/ 1784658 w 1784658"/>
                <a:gd name="connsiteY4" fmla="*/ 963716 h 1070795"/>
                <a:gd name="connsiteX5" fmla="*/ 1677578 w 1784658"/>
                <a:gd name="connsiteY5" fmla="*/ 1070796 h 1070795"/>
                <a:gd name="connsiteX6" fmla="*/ 107080 w 1784658"/>
                <a:gd name="connsiteY6" fmla="*/ 1070795 h 1070795"/>
                <a:gd name="connsiteX7" fmla="*/ 0 w 1784658"/>
                <a:gd name="connsiteY7" fmla="*/ 963715 h 1070795"/>
                <a:gd name="connsiteX8" fmla="*/ 0 w 1784658"/>
                <a:gd name="connsiteY8" fmla="*/ 107080 h 107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4658" h="1070795">
                  <a:moveTo>
                    <a:pt x="0" y="107080"/>
                  </a:moveTo>
                  <a:cubicBezTo>
                    <a:pt x="0" y="47941"/>
                    <a:pt x="47941" y="0"/>
                    <a:pt x="107080" y="0"/>
                  </a:cubicBezTo>
                  <a:lnTo>
                    <a:pt x="1677579" y="0"/>
                  </a:lnTo>
                  <a:cubicBezTo>
                    <a:pt x="1736718" y="0"/>
                    <a:pt x="1784659" y="47941"/>
                    <a:pt x="1784659" y="107080"/>
                  </a:cubicBezTo>
                  <a:cubicBezTo>
                    <a:pt x="1784659" y="392625"/>
                    <a:pt x="1784658" y="678171"/>
                    <a:pt x="1784658" y="963716"/>
                  </a:cubicBezTo>
                  <a:cubicBezTo>
                    <a:pt x="1784658" y="1022855"/>
                    <a:pt x="1736717" y="1070796"/>
                    <a:pt x="1677578" y="1070796"/>
                  </a:cubicBezTo>
                  <a:lnTo>
                    <a:pt x="107080" y="1070795"/>
                  </a:lnTo>
                  <a:cubicBezTo>
                    <a:pt x="47941" y="1070795"/>
                    <a:pt x="0" y="1022854"/>
                    <a:pt x="0" y="963715"/>
                  </a:cubicBezTo>
                  <a:lnTo>
                    <a:pt x="0" y="10708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80893" tIns="80893" rIns="80893" bIns="80893" numCol="1" spcCol="1270" anchor="ctr" anchorCtr="0">
              <a:noAutofit/>
            </a:bodyPr>
            <a:lstStyle/>
            <a:p>
              <a:pPr marL="0" lvl="0" indent="0" algn="ctr" defTabSz="577850">
                <a:lnSpc>
                  <a:spcPct val="90000"/>
                </a:lnSpc>
                <a:spcBef>
                  <a:spcPct val="0"/>
                </a:spcBef>
                <a:spcAft>
                  <a:spcPct val="35000"/>
                </a:spcAft>
                <a:buNone/>
              </a:pPr>
              <a:r>
                <a:rPr lang="en-US" sz="1300" kern="1200" dirty="0"/>
                <a:t>Use train_test_split to split data into training and testing set</a:t>
              </a:r>
              <a:endParaRPr lang="en-IN" sz="1300" kern="1200" dirty="0"/>
            </a:p>
          </p:txBody>
        </p:sp>
        <p:sp>
          <p:nvSpPr>
            <p:cNvPr id="12" name="Freeform: Shape 11">
              <a:extLst>
                <a:ext uri="{FF2B5EF4-FFF2-40B4-BE49-F238E27FC236}">
                  <a16:creationId xmlns:a16="http://schemas.microsoft.com/office/drawing/2014/main" id="{E708E983-FB60-F71A-40C2-6BF2DB0D571C}"/>
                </a:ext>
              </a:extLst>
            </p:cNvPr>
            <p:cNvSpPr/>
            <p:nvPr/>
          </p:nvSpPr>
          <p:spPr>
            <a:xfrm>
              <a:off x="7905885" y="2933213"/>
              <a:ext cx="378347" cy="442595"/>
            </a:xfrm>
            <a:custGeom>
              <a:avLst/>
              <a:gdLst>
                <a:gd name="connsiteX0" fmla="*/ 0 w 378347"/>
                <a:gd name="connsiteY0" fmla="*/ 88519 h 442595"/>
                <a:gd name="connsiteX1" fmla="*/ 189174 w 378347"/>
                <a:gd name="connsiteY1" fmla="*/ 88519 h 442595"/>
                <a:gd name="connsiteX2" fmla="*/ 189174 w 378347"/>
                <a:gd name="connsiteY2" fmla="*/ 0 h 442595"/>
                <a:gd name="connsiteX3" fmla="*/ 378347 w 378347"/>
                <a:gd name="connsiteY3" fmla="*/ 221298 h 442595"/>
                <a:gd name="connsiteX4" fmla="*/ 189174 w 378347"/>
                <a:gd name="connsiteY4" fmla="*/ 442595 h 442595"/>
                <a:gd name="connsiteX5" fmla="*/ 189174 w 378347"/>
                <a:gd name="connsiteY5" fmla="*/ 354076 h 442595"/>
                <a:gd name="connsiteX6" fmla="*/ 0 w 378347"/>
                <a:gd name="connsiteY6" fmla="*/ 354076 h 442595"/>
                <a:gd name="connsiteX7" fmla="*/ 0 w 378347"/>
                <a:gd name="connsiteY7" fmla="*/ 88519 h 44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8347" h="442595">
                  <a:moveTo>
                    <a:pt x="0" y="88519"/>
                  </a:moveTo>
                  <a:lnTo>
                    <a:pt x="189174" y="88519"/>
                  </a:lnTo>
                  <a:lnTo>
                    <a:pt x="189174" y="0"/>
                  </a:lnTo>
                  <a:lnTo>
                    <a:pt x="378347" y="221298"/>
                  </a:lnTo>
                  <a:lnTo>
                    <a:pt x="189174" y="442595"/>
                  </a:lnTo>
                  <a:lnTo>
                    <a:pt x="189174" y="354076"/>
                  </a:lnTo>
                  <a:lnTo>
                    <a:pt x="0" y="354076"/>
                  </a:lnTo>
                  <a:lnTo>
                    <a:pt x="0" y="88519"/>
                  </a:lnTo>
                  <a:close/>
                </a:path>
              </a:pathLst>
            </a:custGeom>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88519" rIns="113504" bIns="88519" numCol="1" spcCol="1270" anchor="ctr" anchorCtr="0">
              <a:noAutofit/>
            </a:bodyPr>
            <a:lstStyle/>
            <a:p>
              <a:pPr marL="0" lvl="0" indent="0" algn="ctr" defTabSz="488950">
                <a:lnSpc>
                  <a:spcPct val="90000"/>
                </a:lnSpc>
                <a:spcBef>
                  <a:spcPct val="0"/>
                </a:spcBef>
                <a:spcAft>
                  <a:spcPct val="35000"/>
                </a:spcAft>
                <a:buNone/>
              </a:pPr>
              <a:endParaRPr lang="en-IN" sz="1100" kern="1200"/>
            </a:p>
          </p:txBody>
        </p:sp>
        <p:sp>
          <p:nvSpPr>
            <p:cNvPr id="13" name="Freeform: Shape 12">
              <a:extLst>
                <a:ext uri="{FF2B5EF4-FFF2-40B4-BE49-F238E27FC236}">
                  <a16:creationId xmlns:a16="http://schemas.microsoft.com/office/drawing/2014/main" id="{BF142243-04E5-3451-70CD-6669D031E12A}"/>
                </a:ext>
              </a:extLst>
            </p:cNvPr>
            <p:cNvSpPr/>
            <p:nvPr/>
          </p:nvSpPr>
          <p:spPr>
            <a:xfrm>
              <a:off x="8462699" y="2619114"/>
              <a:ext cx="1784658" cy="1070795"/>
            </a:xfrm>
            <a:custGeom>
              <a:avLst/>
              <a:gdLst>
                <a:gd name="connsiteX0" fmla="*/ 0 w 1784658"/>
                <a:gd name="connsiteY0" fmla="*/ 107080 h 1070795"/>
                <a:gd name="connsiteX1" fmla="*/ 107080 w 1784658"/>
                <a:gd name="connsiteY1" fmla="*/ 0 h 1070795"/>
                <a:gd name="connsiteX2" fmla="*/ 1677579 w 1784658"/>
                <a:gd name="connsiteY2" fmla="*/ 0 h 1070795"/>
                <a:gd name="connsiteX3" fmla="*/ 1784659 w 1784658"/>
                <a:gd name="connsiteY3" fmla="*/ 107080 h 1070795"/>
                <a:gd name="connsiteX4" fmla="*/ 1784658 w 1784658"/>
                <a:gd name="connsiteY4" fmla="*/ 963716 h 1070795"/>
                <a:gd name="connsiteX5" fmla="*/ 1677578 w 1784658"/>
                <a:gd name="connsiteY5" fmla="*/ 1070796 h 1070795"/>
                <a:gd name="connsiteX6" fmla="*/ 107080 w 1784658"/>
                <a:gd name="connsiteY6" fmla="*/ 1070795 h 1070795"/>
                <a:gd name="connsiteX7" fmla="*/ 0 w 1784658"/>
                <a:gd name="connsiteY7" fmla="*/ 963715 h 1070795"/>
                <a:gd name="connsiteX8" fmla="*/ 0 w 1784658"/>
                <a:gd name="connsiteY8" fmla="*/ 107080 h 107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4658" h="1070795">
                  <a:moveTo>
                    <a:pt x="0" y="107080"/>
                  </a:moveTo>
                  <a:cubicBezTo>
                    <a:pt x="0" y="47941"/>
                    <a:pt x="47941" y="0"/>
                    <a:pt x="107080" y="0"/>
                  </a:cubicBezTo>
                  <a:lnTo>
                    <a:pt x="1677579" y="0"/>
                  </a:lnTo>
                  <a:cubicBezTo>
                    <a:pt x="1736718" y="0"/>
                    <a:pt x="1784659" y="47941"/>
                    <a:pt x="1784659" y="107080"/>
                  </a:cubicBezTo>
                  <a:cubicBezTo>
                    <a:pt x="1784659" y="392625"/>
                    <a:pt x="1784658" y="678171"/>
                    <a:pt x="1784658" y="963716"/>
                  </a:cubicBezTo>
                  <a:cubicBezTo>
                    <a:pt x="1784658" y="1022855"/>
                    <a:pt x="1736717" y="1070796"/>
                    <a:pt x="1677578" y="1070796"/>
                  </a:cubicBezTo>
                  <a:lnTo>
                    <a:pt x="107080" y="1070795"/>
                  </a:lnTo>
                  <a:cubicBezTo>
                    <a:pt x="47941" y="1070795"/>
                    <a:pt x="0" y="1022854"/>
                    <a:pt x="0" y="963715"/>
                  </a:cubicBezTo>
                  <a:lnTo>
                    <a:pt x="0" y="10708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80893" tIns="80893" rIns="80893" bIns="80893" numCol="1" spcCol="1270" anchor="ctr" anchorCtr="0">
              <a:noAutofit/>
            </a:bodyPr>
            <a:lstStyle/>
            <a:p>
              <a:pPr marL="0" lvl="0" indent="0" algn="ctr" defTabSz="577850">
                <a:lnSpc>
                  <a:spcPct val="90000"/>
                </a:lnSpc>
                <a:spcBef>
                  <a:spcPct val="0"/>
                </a:spcBef>
                <a:spcAft>
                  <a:spcPct val="35000"/>
                </a:spcAft>
                <a:buNone/>
              </a:pPr>
              <a:r>
                <a:rPr lang="en-US" sz="1300" kern="1200" dirty="0"/>
                <a:t>Choose an Algorithm like KNN </a:t>
              </a:r>
              <a:endParaRPr lang="en-IN" sz="1300" kern="1200" dirty="0"/>
            </a:p>
          </p:txBody>
        </p:sp>
        <p:sp>
          <p:nvSpPr>
            <p:cNvPr id="14" name="Freeform: Shape 13">
              <a:extLst>
                <a:ext uri="{FF2B5EF4-FFF2-40B4-BE49-F238E27FC236}">
                  <a16:creationId xmlns:a16="http://schemas.microsoft.com/office/drawing/2014/main" id="{B1FC2790-3451-F4B1-194A-36E3A4B794B1}"/>
                </a:ext>
              </a:extLst>
            </p:cNvPr>
            <p:cNvSpPr/>
            <p:nvPr/>
          </p:nvSpPr>
          <p:spPr>
            <a:xfrm>
              <a:off x="9133731" y="3846959"/>
              <a:ext cx="442595" cy="378347"/>
            </a:xfrm>
            <a:custGeom>
              <a:avLst/>
              <a:gdLst>
                <a:gd name="connsiteX0" fmla="*/ 0 w 378347"/>
                <a:gd name="connsiteY0" fmla="*/ 88519 h 442595"/>
                <a:gd name="connsiteX1" fmla="*/ 189174 w 378347"/>
                <a:gd name="connsiteY1" fmla="*/ 88519 h 442595"/>
                <a:gd name="connsiteX2" fmla="*/ 189174 w 378347"/>
                <a:gd name="connsiteY2" fmla="*/ 0 h 442595"/>
                <a:gd name="connsiteX3" fmla="*/ 378347 w 378347"/>
                <a:gd name="connsiteY3" fmla="*/ 221298 h 442595"/>
                <a:gd name="connsiteX4" fmla="*/ 189174 w 378347"/>
                <a:gd name="connsiteY4" fmla="*/ 442595 h 442595"/>
                <a:gd name="connsiteX5" fmla="*/ 189174 w 378347"/>
                <a:gd name="connsiteY5" fmla="*/ 354076 h 442595"/>
                <a:gd name="connsiteX6" fmla="*/ 0 w 378347"/>
                <a:gd name="connsiteY6" fmla="*/ 354076 h 442595"/>
                <a:gd name="connsiteX7" fmla="*/ 0 w 378347"/>
                <a:gd name="connsiteY7" fmla="*/ 88519 h 44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8347" h="442595">
                  <a:moveTo>
                    <a:pt x="302678" y="0"/>
                  </a:moveTo>
                  <a:lnTo>
                    <a:pt x="302678" y="221298"/>
                  </a:lnTo>
                  <a:lnTo>
                    <a:pt x="378347" y="221298"/>
                  </a:lnTo>
                  <a:lnTo>
                    <a:pt x="189173" y="442595"/>
                  </a:lnTo>
                  <a:lnTo>
                    <a:pt x="0" y="221298"/>
                  </a:lnTo>
                  <a:lnTo>
                    <a:pt x="75669" y="221298"/>
                  </a:lnTo>
                  <a:lnTo>
                    <a:pt x="75669" y="0"/>
                  </a:lnTo>
                  <a:lnTo>
                    <a:pt x="302678" y="0"/>
                  </a:lnTo>
                  <a:close/>
                </a:path>
              </a:pathLst>
            </a:custGeom>
          </p:spPr>
          <p:style>
            <a:lnRef idx="0">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88519" tIns="0" rIns="88519" bIns="113504" numCol="1" spcCol="1270" anchor="ctr" anchorCtr="0">
              <a:noAutofit/>
            </a:bodyPr>
            <a:lstStyle/>
            <a:p>
              <a:pPr marL="0" lvl="0" indent="0" algn="ctr" defTabSz="488950">
                <a:lnSpc>
                  <a:spcPct val="90000"/>
                </a:lnSpc>
                <a:spcBef>
                  <a:spcPct val="0"/>
                </a:spcBef>
                <a:spcAft>
                  <a:spcPct val="35000"/>
                </a:spcAft>
                <a:buNone/>
              </a:pPr>
              <a:endParaRPr lang="en-IN" sz="1100" kern="1200"/>
            </a:p>
          </p:txBody>
        </p:sp>
        <p:sp>
          <p:nvSpPr>
            <p:cNvPr id="15" name="Freeform: Shape 14">
              <a:extLst>
                <a:ext uri="{FF2B5EF4-FFF2-40B4-BE49-F238E27FC236}">
                  <a16:creationId xmlns:a16="http://schemas.microsoft.com/office/drawing/2014/main" id="{F273369B-6451-275B-4DA9-5C49DF188808}"/>
                </a:ext>
              </a:extLst>
            </p:cNvPr>
            <p:cNvSpPr/>
            <p:nvPr/>
          </p:nvSpPr>
          <p:spPr>
            <a:xfrm>
              <a:off x="8462699" y="4403772"/>
              <a:ext cx="1784658" cy="1070795"/>
            </a:xfrm>
            <a:custGeom>
              <a:avLst/>
              <a:gdLst>
                <a:gd name="connsiteX0" fmla="*/ 0 w 1784658"/>
                <a:gd name="connsiteY0" fmla="*/ 107080 h 1070795"/>
                <a:gd name="connsiteX1" fmla="*/ 107080 w 1784658"/>
                <a:gd name="connsiteY1" fmla="*/ 0 h 1070795"/>
                <a:gd name="connsiteX2" fmla="*/ 1677579 w 1784658"/>
                <a:gd name="connsiteY2" fmla="*/ 0 h 1070795"/>
                <a:gd name="connsiteX3" fmla="*/ 1784659 w 1784658"/>
                <a:gd name="connsiteY3" fmla="*/ 107080 h 1070795"/>
                <a:gd name="connsiteX4" fmla="*/ 1784658 w 1784658"/>
                <a:gd name="connsiteY4" fmla="*/ 963716 h 1070795"/>
                <a:gd name="connsiteX5" fmla="*/ 1677578 w 1784658"/>
                <a:gd name="connsiteY5" fmla="*/ 1070796 h 1070795"/>
                <a:gd name="connsiteX6" fmla="*/ 107080 w 1784658"/>
                <a:gd name="connsiteY6" fmla="*/ 1070795 h 1070795"/>
                <a:gd name="connsiteX7" fmla="*/ 0 w 1784658"/>
                <a:gd name="connsiteY7" fmla="*/ 963715 h 1070795"/>
                <a:gd name="connsiteX8" fmla="*/ 0 w 1784658"/>
                <a:gd name="connsiteY8" fmla="*/ 107080 h 107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4658" h="1070795">
                  <a:moveTo>
                    <a:pt x="0" y="107080"/>
                  </a:moveTo>
                  <a:cubicBezTo>
                    <a:pt x="0" y="47941"/>
                    <a:pt x="47941" y="0"/>
                    <a:pt x="107080" y="0"/>
                  </a:cubicBezTo>
                  <a:lnTo>
                    <a:pt x="1677579" y="0"/>
                  </a:lnTo>
                  <a:cubicBezTo>
                    <a:pt x="1736718" y="0"/>
                    <a:pt x="1784659" y="47941"/>
                    <a:pt x="1784659" y="107080"/>
                  </a:cubicBezTo>
                  <a:cubicBezTo>
                    <a:pt x="1784659" y="392625"/>
                    <a:pt x="1784658" y="678171"/>
                    <a:pt x="1784658" y="963716"/>
                  </a:cubicBezTo>
                  <a:cubicBezTo>
                    <a:pt x="1784658" y="1022855"/>
                    <a:pt x="1736717" y="1070796"/>
                    <a:pt x="1677578" y="1070796"/>
                  </a:cubicBezTo>
                  <a:lnTo>
                    <a:pt x="107080" y="1070795"/>
                  </a:lnTo>
                  <a:cubicBezTo>
                    <a:pt x="47941" y="1070795"/>
                    <a:pt x="0" y="1022854"/>
                    <a:pt x="0" y="963715"/>
                  </a:cubicBezTo>
                  <a:lnTo>
                    <a:pt x="0" y="10708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80893" tIns="80893" rIns="80893" bIns="80893" numCol="1" spcCol="1270" anchor="ctr" anchorCtr="0">
              <a:noAutofit/>
            </a:bodyPr>
            <a:lstStyle/>
            <a:p>
              <a:pPr marL="0" lvl="0" indent="0" algn="ctr" defTabSz="577850">
                <a:lnSpc>
                  <a:spcPct val="90000"/>
                </a:lnSpc>
                <a:spcBef>
                  <a:spcPct val="0"/>
                </a:spcBef>
                <a:spcAft>
                  <a:spcPct val="35000"/>
                </a:spcAft>
                <a:buNone/>
              </a:pPr>
              <a:r>
                <a:rPr lang="en-US" sz="1300" kern="1200" dirty="0"/>
                <a:t>Use GridSearchCV to get optimal hyperparameters</a:t>
              </a:r>
              <a:endParaRPr lang="en-IN" sz="1300" kern="1200" dirty="0"/>
            </a:p>
          </p:txBody>
        </p:sp>
        <p:sp>
          <p:nvSpPr>
            <p:cNvPr id="16" name="Freeform: Shape 15">
              <a:extLst>
                <a:ext uri="{FF2B5EF4-FFF2-40B4-BE49-F238E27FC236}">
                  <a16:creationId xmlns:a16="http://schemas.microsoft.com/office/drawing/2014/main" id="{2A1ADCD9-BBED-791C-9352-A2722CB87785}"/>
                </a:ext>
              </a:extLst>
            </p:cNvPr>
            <p:cNvSpPr/>
            <p:nvPr/>
          </p:nvSpPr>
          <p:spPr>
            <a:xfrm rot="21600000">
              <a:off x="7927301" y="4717872"/>
              <a:ext cx="378347" cy="442595"/>
            </a:xfrm>
            <a:custGeom>
              <a:avLst/>
              <a:gdLst>
                <a:gd name="connsiteX0" fmla="*/ 0 w 378347"/>
                <a:gd name="connsiteY0" fmla="*/ 88519 h 442595"/>
                <a:gd name="connsiteX1" fmla="*/ 189174 w 378347"/>
                <a:gd name="connsiteY1" fmla="*/ 88519 h 442595"/>
                <a:gd name="connsiteX2" fmla="*/ 189174 w 378347"/>
                <a:gd name="connsiteY2" fmla="*/ 0 h 442595"/>
                <a:gd name="connsiteX3" fmla="*/ 378347 w 378347"/>
                <a:gd name="connsiteY3" fmla="*/ 221298 h 442595"/>
                <a:gd name="connsiteX4" fmla="*/ 189174 w 378347"/>
                <a:gd name="connsiteY4" fmla="*/ 442595 h 442595"/>
                <a:gd name="connsiteX5" fmla="*/ 189174 w 378347"/>
                <a:gd name="connsiteY5" fmla="*/ 354076 h 442595"/>
                <a:gd name="connsiteX6" fmla="*/ 0 w 378347"/>
                <a:gd name="connsiteY6" fmla="*/ 354076 h 442595"/>
                <a:gd name="connsiteX7" fmla="*/ 0 w 378347"/>
                <a:gd name="connsiteY7" fmla="*/ 88519 h 44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8347" h="442595">
                  <a:moveTo>
                    <a:pt x="378347" y="354076"/>
                  </a:moveTo>
                  <a:lnTo>
                    <a:pt x="189173" y="354076"/>
                  </a:lnTo>
                  <a:lnTo>
                    <a:pt x="189173" y="442595"/>
                  </a:lnTo>
                  <a:lnTo>
                    <a:pt x="0" y="221297"/>
                  </a:lnTo>
                  <a:lnTo>
                    <a:pt x="189173" y="0"/>
                  </a:lnTo>
                  <a:lnTo>
                    <a:pt x="189173" y="88519"/>
                  </a:lnTo>
                  <a:lnTo>
                    <a:pt x="378347" y="88519"/>
                  </a:lnTo>
                  <a:lnTo>
                    <a:pt x="378347" y="354076"/>
                  </a:lnTo>
                  <a:close/>
                </a:path>
              </a:pathLst>
            </a:custGeom>
          </p:spPr>
          <p:style>
            <a:lnRef idx="0">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13504" tIns="88519" rIns="0" bIns="88519" numCol="1" spcCol="1270" anchor="ctr" anchorCtr="0">
              <a:noAutofit/>
            </a:bodyPr>
            <a:lstStyle/>
            <a:p>
              <a:pPr marL="0" lvl="0" indent="0" algn="ctr" defTabSz="488950">
                <a:lnSpc>
                  <a:spcPct val="90000"/>
                </a:lnSpc>
                <a:spcBef>
                  <a:spcPct val="0"/>
                </a:spcBef>
                <a:spcAft>
                  <a:spcPct val="35000"/>
                </a:spcAft>
                <a:buNone/>
              </a:pPr>
              <a:endParaRPr lang="en-IN" sz="1100" kern="1200"/>
            </a:p>
          </p:txBody>
        </p:sp>
        <p:sp>
          <p:nvSpPr>
            <p:cNvPr id="17" name="Freeform: Shape 16">
              <a:extLst>
                <a:ext uri="{FF2B5EF4-FFF2-40B4-BE49-F238E27FC236}">
                  <a16:creationId xmlns:a16="http://schemas.microsoft.com/office/drawing/2014/main" id="{EF0EAC3F-3062-75F7-92F2-48591EEE27DB}"/>
                </a:ext>
              </a:extLst>
            </p:cNvPr>
            <p:cNvSpPr/>
            <p:nvPr/>
          </p:nvSpPr>
          <p:spPr>
            <a:xfrm>
              <a:off x="5964177" y="4403772"/>
              <a:ext cx="1784658" cy="1070795"/>
            </a:xfrm>
            <a:custGeom>
              <a:avLst/>
              <a:gdLst>
                <a:gd name="connsiteX0" fmla="*/ 0 w 1784658"/>
                <a:gd name="connsiteY0" fmla="*/ 107080 h 1070795"/>
                <a:gd name="connsiteX1" fmla="*/ 107080 w 1784658"/>
                <a:gd name="connsiteY1" fmla="*/ 0 h 1070795"/>
                <a:gd name="connsiteX2" fmla="*/ 1677579 w 1784658"/>
                <a:gd name="connsiteY2" fmla="*/ 0 h 1070795"/>
                <a:gd name="connsiteX3" fmla="*/ 1784659 w 1784658"/>
                <a:gd name="connsiteY3" fmla="*/ 107080 h 1070795"/>
                <a:gd name="connsiteX4" fmla="*/ 1784658 w 1784658"/>
                <a:gd name="connsiteY4" fmla="*/ 963716 h 1070795"/>
                <a:gd name="connsiteX5" fmla="*/ 1677578 w 1784658"/>
                <a:gd name="connsiteY5" fmla="*/ 1070796 h 1070795"/>
                <a:gd name="connsiteX6" fmla="*/ 107080 w 1784658"/>
                <a:gd name="connsiteY6" fmla="*/ 1070795 h 1070795"/>
                <a:gd name="connsiteX7" fmla="*/ 0 w 1784658"/>
                <a:gd name="connsiteY7" fmla="*/ 963715 h 1070795"/>
                <a:gd name="connsiteX8" fmla="*/ 0 w 1784658"/>
                <a:gd name="connsiteY8" fmla="*/ 107080 h 107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4658" h="1070795">
                  <a:moveTo>
                    <a:pt x="0" y="107080"/>
                  </a:moveTo>
                  <a:cubicBezTo>
                    <a:pt x="0" y="47941"/>
                    <a:pt x="47941" y="0"/>
                    <a:pt x="107080" y="0"/>
                  </a:cubicBezTo>
                  <a:lnTo>
                    <a:pt x="1677579" y="0"/>
                  </a:lnTo>
                  <a:cubicBezTo>
                    <a:pt x="1736718" y="0"/>
                    <a:pt x="1784659" y="47941"/>
                    <a:pt x="1784659" y="107080"/>
                  </a:cubicBezTo>
                  <a:cubicBezTo>
                    <a:pt x="1784659" y="392625"/>
                    <a:pt x="1784658" y="678171"/>
                    <a:pt x="1784658" y="963716"/>
                  </a:cubicBezTo>
                  <a:cubicBezTo>
                    <a:pt x="1784658" y="1022855"/>
                    <a:pt x="1736717" y="1070796"/>
                    <a:pt x="1677578" y="1070796"/>
                  </a:cubicBezTo>
                  <a:lnTo>
                    <a:pt x="107080" y="1070795"/>
                  </a:lnTo>
                  <a:cubicBezTo>
                    <a:pt x="47941" y="1070795"/>
                    <a:pt x="0" y="1022854"/>
                    <a:pt x="0" y="963715"/>
                  </a:cubicBezTo>
                  <a:lnTo>
                    <a:pt x="0" y="10708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80893" tIns="80893" rIns="80893" bIns="80893" numCol="1" spcCol="1270" anchor="ctr" anchorCtr="0">
              <a:noAutofit/>
            </a:bodyPr>
            <a:lstStyle/>
            <a:p>
              <a:pPr marL="0" lvl="0" indent="0" algn="ctr" defTabSz="577850">
                <a:lnSpc>
                  <a:spcPct val="90000"/>
                </a:lnSpc>
                <a:spcBef>
                  <a:spcPct val="0"/>
                </a:spcBef>
                <a:spcAft>
                  <a:spcPct val="35000"/>
                </a:spcAft>
                <a:buNone/>
              </a:pPr>
              <a:r>
                <a:rPr lang="en-US" sz="1300" kern="1200" dirty="0"/>
                <a:t>Calculate the score of the model</a:t>
              </a:r>
              <a:endParaRPr lang="en-IN" sz="1300" kern="1200" dirty="0"/>
            </a:p>
          </p:txBody>
        </p:sp>
        <p:sp>
          <p:nvSpPr>
            <p:cNvPr id="18" name="Freeform: Shape 17">
              <a:extLst>
                <a:ext uri="{FF2B5EF4-FFF2-40B4-BE49-F238E27FC236}">
                  <a16:creationId xmlns:a16="http://schemas.microsoft.com/office/drawing/2014/main" id="{41B50468-FA4F-4879-DFD4-7AEF343A2E7B}"/>
                </a:ext>
              </a:extLst>
            </p:cNvPr>
            <p:cNvSpPr/>
            <p:nvPr/>
          </p:nvSpPr>
          <p:spPr>
            <a:xfrm rot="21600000">
              <a:off x="5428779" y="4717871"/>
              <a:ext cx="378347" cy="442596"/>
            </a:xfrm>
            <a:custGeom>
              <a:avLst/>
              <a:gdLst>
                <a:gd name="connsiteX0" fmla="*/ 0 w 378347"/>
                <a:gd name="connsiteY0" fmla="*/ 88519 h 442595"/>
                <a:gd name="connsiteX1" fmla="*/ 189174 w 378347"/>
                <a:gd name="connsiteY1" fmla="*/ 88519 h 442595"/>
                <a:gd name="connsiteX2" fmla="*/ 189174 w 378347"/>
                <a:gd name="connsiteY2" fmla="*/ 0 h 442595"/>
                <a:gd name="connsiteX3" fmla="*/ 378347 w 378347"/>
                <a:gd name="connsiteY3" fmla="*/ 221298 h 442595"/>
                <a:gd name="connsiteX4" fmla="*/ 189174 w 378347"/>
                <a:gd name="connsiteY4" fmla="*/ 442595 h 442595"/>
                <a:gd name="connsiteX5" fmla="*/ 189174 w 378347"/>
                <a:gd name="connsiteY5" fmla="*/ 354076 h 442595"/>
                <a:gd name="connsiteX6" fmla="*/ 0 w 378347"/>
                <a:gd name="connsiteY6" fmla="*/ 354076 h 442595"/>
                <a:gd name="connsiteX7" fmla="*/ 0 w 378347"/>
                <a:gd name="connsiteY7" fmla="*/ 88519 h 44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8347" h="442595">
                  <a:moveTo>
                    <a:pt x="378347" y="354076"/>
                  </a:moveTo>
                  <a:lnTo>
                    <a:pt x="189173" y="354076"/>
                  </a:lnTo>
                  <a:lnTo>
                    <a:pt x="189173" y="442595"/>
                  </a:lnTo>
                  <a:lnTo>
                    <a:pt x="0" y="221297"/>
                  </a:lnTo>
                  <a:lnTo>
                    <a:pt x="189173" y="0"/>
                  </a:lnTo>
                  <a:lnTo>
                    <a:pt x="189173" y="88519"/>
                  </a:lnTo>
                  <a:lnTo>
                    <a:pt x="378347" y="88519"/>
                  </a:lnTo>
                  <a:lnTo>
                    <a:pt x="378347" y="354076"/>
                  </a:lnTo>
                  <a:close/>
                </a:path>
              </a:pathLst>
            </a:custGeom>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3504" tIns="88520" rIns="0" bIns="88519" numCol="1" spcCol="1270" anchor="ctr" anchorCtr="0">
              <a:noAutofit/>
            </a:bodyPr>
            <a:lstStyle/>
            <a:p>
              <a:pPr marL="0" lvl="0" indent="0" algn="ctr" defTabSz="488950">
                <a:lnSpc>
                  <a:spcPct val="90000"/>
                </a:lnSpc>
                <a:spcBef>
                  <a:spcPct val="0"/>
                </a:spcBef>
                <a:spcAft>
                  <a:spcPct val="35000"/>
                </a:spcAft>
                <a:buNone/>
              </a:pPr>
              <a:endParaRPr lang="en-IN" sz="1100" kern="1200"/>
            </a:p>
          </p:txBody>
        </p:sp>
        <p:sp>
          <p:nvSpPr>
            <p:cNvPr id="19" name="Freeform: Shape 18">
              <a:extLst>
                <a:ext uri="{FF2B5EF4-FFF2-40B4-BE49-F238E27FC236}">
                  <a16:creationId xmlns:a16="http://schemas.microsoft.com/office/drawing/2014/main" id="{8DD26E48-8AFA-C630-D877-E31130ED8A97}"/>
                </a:ext>
              </a:extLst>
            </p:cNvPr>
            <p:cNvSpPr/>
            <p:nvPr/>
          </p:nvSpPr>
          <p:spPr>
            <a:xfrm>
              <a:off x="3465655" y="4403772"/>
              <a:ext cx="1784658" cy="1070795"/>
            </a:xfrm>
            <a:custGeom>
              <a:avLst/>
              <a:gdLst>
                <a:gd name="connsiteX0" fmla="*/ 0 w 1784658"/>
                <a:gd name="connsiteY0" fmla="*/ 107080 h 1070795"/>
                <a:gd name="connsiteX1" fmla="*/ 107080 w 1784658"/>
                <a:gd name="connsiteY1" fmla="*/ 0 h 1070795"/>
                <a:gd name="connsiteX2" fmla="*/ 1677579 w 1784658"/>
                <a:gd name="connsiteY2" fmla="*/ 0 h 1070795"/>
                <a:gd name="connsiteX3" fmla="*/ 1784659 w 1784658"/>
                <a:gd name="connsiteY3" fmla="*/ 107080 h 1070795"/>
                <a:gd name="connsiteX4" fmla="*/ 1784658 w 1784658"/>
                <a:gd name="connsiteY4" fmla="*/ 963716 h 1070795"/>
                <a:gd name="connsiteX5" fmla="*/ 1677578 w 1784658"/>
                <a:gd name="connsiteY5" fmla="*/ 1070796 h 1070795"/>
                <a:gd name="connsiteX6" fmla="*/ 107080 w 1784658"/>
                <a:gd name="connsiteY6" fmla="*/ 1070795 h 1070795"/>
                <a:gd name="connsiteX7" fmla="*/ 0 w 1784658"/>
                <a:gd name="connsiteY7" fmla="*/ 963715 h 1070795"/>
                <a:gd name="connsiteX8" fmla="*/ 0 w 1784658"/>
                <a:gd name="connsiteY8" fmla="*/ 107080 h 107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4658" h="1070795">
                  <a:moveTo>
                    <a:pt x="0" y="107080"/>
                  </a:moveTo>
                  <a:cubicBezTo>
                    <a:pt x="0" y="47941"/>
                    <a:pt x="47941" y="0"/>
                    <a:pt x="107080" y="0"/>
                  </a:cubicBezTo>
                  <a:lnTo>
                    <a:pt x="1677579" y="0"/>
                  </a:lnTo>
                  <a:cubicBezTo>
                    <a:pt x="1736718" y="0"/>
                    <a:pt x="1784659" y="47941"/>
                    <a:pt x="1784659" y="107080"/>
                  </a:cubicBezTo>
                  <a:cubicBezTo>
                    <a:pt x="1784659" y="392625"/>
                    <a:pt x="1784658" y="678171"/>
                    <a:pt x="1784658" y="963716"/>
                  </a:cubicBezTo>
                  <a:cubicBezTo>
                    <a:pt x="1784658" y="1022855"/>
                    <a:pt x="1736717" y="1070796"/>
                    <a:pt x="1677578" y="1070796"/>
                  </a:cubicBezTo>
                  <a:lnTo>
                    <a:pt x="107080" y="1070795"/>
                  </a:lnTo>
                  <a:cubicBezTo>
                    <a:pt x="47941" y="1070795"/>
                    <a:pt x="0" y="1022854"/>
                    <a:pt x="0" y="963715"/>
                  </a:cubicBezTo>
                  <a:lnTo>
                    <a:pt x="0" y="10708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0893" tIns="80893" rIns="80893" bIns="80893" numCol="1" spcCol="1270" anchor="ctr" anchorCtr="0">
              <a:noAutofit/>
            </a:bodyPr>
            <a:lstStyle/>
            <a:p>
              <a:pPr marL="0" lvl="0" indent="0" algn="ctr" defTabSz="577850">
                <a:lnSpc>
                  <a:spcPct val="90000"/>
                </a:lnSpc>
                <a:spcBef>
                  <a:spcPct val="0"/>
                </a:spcBef>
                <a:spcAft>
                  <a:spcPct val="35000"/>
                </a:spcAft>
                <a:buNone/>
              </a:pPr>
              <a:r>
                <a:rPr lang="en-US" sz="1300" kern="1200" dirty="0"/>
                <a:t>Plot confusion matrix for all the models</a:t>
              </a:r>
              <a:endParaRPr lang="en-IN" sz="1300" kern="1200" dirty="0"/>
            </a:p>
          </p:txBody>
        </p:sp>
        <p:sp>
          <p:nvSpPr>
            <p:cNvPr id="20" name="Freeform: Shape 19">
              <a:extLst>
                <a:ext uri="{FF2B5EF4-FFF2-40B4-BE49-F238E27FC236}">
                  <a16:creationId xmlns:a16="http://schemas.microsoft.com/office/drawing/2014/main" id="{628C870F-6AC4-DD06-0DFF-7433CF54FCC7}"/>
                </a:ext>
              </a:extLst>
            </p:cNvPr>
            <p:cNvSpPr/>
            <p:nvPr/>
          </p:nvSpPr>
          <p:spPr>
            <a:xfrm rot="21600000">
              <a:off x="2930257" y="4717871"/>
              <a:ext cx="378347" cy="442596"/>
            </a:xfrm>
            <a:custGeom>
              <a:avLst/>
              <a:gdLst>
                <a:gd name="connsiteX0" fmla="*/ 0 w 378347"/>
                <a:gd name="connsiteY0" fmla="*/ 88519 h 442595"/>
                <a:gd name="connsiteX1" fmla="*/ 189174 w 378347"/>
                <a:gd name="connsiteY1" fmla="*/ 88519 h 442595"/>
                <a:gd name="connsiteX2" fmla="*/ 189174 w 378347"/>
                <a:gd name="connsiteY2" fmla="*/ 0 h 442595"/>
                <a:gd name="connsiteX3" fmla="*/ 378347 w 378347"/>
                <a:gd name="connsiteY3" fmla="*/ 221298 h 442595"/>
                <a:gd name="connsiteX4" fmla="*/ 189174 w 378347"/>
                <a:gd name="connsiteY4" fmla="*/ 442595 h 442595"/>
                <a:gd name="connsiteX5" fmla="*/ 189174 w 378347"/>
                <a:gd name="connsiteY5" fmla="*/ 354076 h 442595"/>
                <a:gd name="connsiteX6" fmla="*/ 0 w 378347"/>
                <a:gd name="connsiteY6" fmla="*/ 354076 h 442595"/>
                <a:gd name="connsiteX7" fmla="*/ 0 w 378347"/>
                <a:gd name="connsiteY7" fmla="*/ 88519 h 44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8347" h="442595">
                  <a:moveTo>
                    <a:pt x="378347" y="354076"/>
                  </a:moveTo>
                  <a:lnTo>
                    <a:pt x="189173" y="354076"/>
                  </a:lnTo>
                  <a:lnTo>
                    <a:pt x="189173" y="442595"/>
                  </a:lnTo>
                  <a:lnTo>
                    <a:pt x="0" y="221297"/>
                  </a:lnTo>
                  <a:lnTo>
                    <a:pt x="189173" y="0"/>
                  </a:lnTo>
                  <a:lnTo>
                    <a:pt x="189173" y="88519"/>
                  </a:lnTo>
                  <a:lnTo>
                    <a:pt x="378347" y="88519"/>
                  </a:lnTo>
                  <a:lnTo>
                    <a:pt x="378347" y="354076"/>
                  </a:lnTo>
                  <a:close/>
                </a:path>
              </a:pathLst>
            </a:custGeom>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13504" tIns="88520" rIns="0" bIns="88519" numCol="1" spcCol="1270" anchor="ctr" anchorCtr="0">
              <a:noAutofit/>
            </a:bodyPr>
            <a:lstStyle/>
            <a:p>
              <a:pPr marL="0" lvl="0" indent="0" algn="ctr" defTabSz="488950">
                <a:lnSpc>
                  <a:spcPct val="90000"/>
                </a:lnSpc>
                <a:spcBef>
                  <a:spcPct val="0"/>
                </a:spcBef>
                <a:spcAft>
                  <a:spcPct val="35000"/>
                </a:spcAft>
                <a:buNone/>
              </a:pPr>
              <a:endParaRPr lang="en-IN" sz="1100" kern="1200"/>
            </a:p>
          </p:txBody>
        </p:sp>
        <p:sp>
          <p:nvSpPr>
            <p:cNvPr id="21" name="Freeform: Shape 20">
              <a:extLst>
                <a:ext uri="{FF2B5EF4-FFF2-40B4-BE49-F238E27FC236}">
                  <a16:creationId xmlns:a16="http://schemas.microsoft.com/office/drawing/2014/main" id="{BFDE303A-5045-54DD-CA45-5A0192AAB5C1}"/>
                </a:ext>
              </a:extLst>
            </p:cNvPr>
            <p:cNvSpPr/>
            <p:nvPr/>
          </p:nvSpPr>
          <p:spPr>
            <a:xfrm>
              <a:off x="967132" y="4403772"/>
              <a:ext cx="1784658" cy="1070795"/>
            </a:xfrm>
            <a:custGeom>
              <a:avLst/>
              <a:gdLst>
                <a:gd name="connsiteX0" fmla="*/ 0 w 1784658"/>
                <a:gd name="connsiteY0" fmla="*/ 107080 h 1070795"/>
                <a:gd name="connsiteX1" fmla="*/ 107080 w 1784658"/>
                <a:gd name="connsiteY1" fmla="*/ 0 h 1070795"/>
                <a:gd name="connsiteX2" fmla="*/ 1677579 w 1784658"/>
                <a:gd name="connsiteY2" fmla="*/ 0 h 1070795"/>
                <a:gd name="connsiteX3" fmla="*/ 1784659 w 1784658"/>
                <a:gd name="connsiteY3" fmla="*/ 107080 h 1070795"/>
                <a:gd name="connsiteX4" fmla="*/ 1784658 w 1784658"/>
                <a:gd name="connsiteY4" fmla="*/ 963716 h 1070795"/>
                <a:gd name="connsiteX5" fmla="*/ 1677578 w 1784658"/>
                <a:gd name="connsiteY5" fmla="*/ 1070796 h 1070795"/>
                <a:gd name="connsiteX6" fmla="*/ 107080 w 1784658"/>
                <a:gd name="connsiteY6" fmla="*/ 1070795 h 1070795"/>
                <a:gd name="connsiteX7" fmla="*/ 0 w 1784658"/>
                <a:gd name="connsiteY7" fmla="*/ 963715 h 1070795"/>
                <a:gd name="connsiteX8" fmla="*/ 0 w 1784658"/>
                <a:gd name="connsiteY8" fmla="*/ 107080 h 107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4658" h="1070795">
                  <a:moveTo>
                    <a:pt x="0" y="107080"/>
                  </a:moveTo>
                  <a:cubicBezTo>
                    <a:pt x="0" y="47941"/>
                    <a:pt x="47941" y="0"/>
                    <a:pt x="107080" y="0"/>
                  </a:cubicBezTo>
                  <a:lnTo>
                    <a:pt x="1677579" y="0"/>
                  </a:lnTo>
                  <a:cubicBezTo>
                    <a:pt x="1736718" y="0"/>
                    <a:pt x="1784659" y="47941"/>
                    <a:pt x="1784659" y="107080"/>
                  </a:cubicBezTo>
                  <a:cubicBezTo>
                    <a:pt x="1784659" y="392625"/>
                    <a:pt x="1784658" y="678171"/>
                    <a:pt x="1784658" y="963716"/>
                  </a:cubicBezTo>
                  <a:cubicBezTo>
                    <a:pt x="1784658" y="1022855"/>
                    <a:pt x="1736717" y="1070796"/>
                    <a:pt x="1677578" y="1070796"/>
                  </a:cubicBezTo>
                  <a:lnTo>
                    <a:pt x="107080" y="1070795"/>
                  </a:lnTo>
                  <a:cubicBezTo>
                    <a:pt x="47941" y="1070795"/>
                    <a:pt x="0" y="1022854"/>
                    <a:pt x="0" y="963715"/>
                  </a:cubicBezTo>
                  <a:lnTo>
                    <a:pt x="0" y="10708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80893" tIns="80893" rIns="80893" bIns="80893" numCol="1" spcCol="1270" anchor="ctr" anchorCtr="0">
              <a:noAutofit/>
            </a:bodyPr>
            <a:lstStyle/>
            <a:p>
              <a:pPr marL="0" lvl="0" indent="0" algn="ctr" defTabSz="577850">
                <a:lnSpc>
                  <a:spcPct val="90000"/>
                </a:lnSpc>
                <a:spcBef>
                  <a:spcPct val="0"/>
                </a:spcBef>
                <a:spcAft>
                  <a:spcPct val="35000"/>
                </a:spcAft>
                <a:buNone/>
              </a:pPr>
              <a:r>
                <a:rPr lang="en-US" sz="1300" kern="1200" dirty="0"/>
                <a:t>Plot a Bar Graph model vs Accuracy(score) to choose a best model for prediction</a:t>
              </a:r>
              <a:endParaRPr lang="en-IN" sz="1300" kern="1200" dirty="0"/>
            </a:p>
          </p:txBody>
        </p:sp>
      </p:grpSp>
      <p:sp>
        <p:nvSpPr>
          <p:cNvPr id="22" name="TextBox 21">
            <a:extLst>
              <a:ext uri="{FF2B5EF4-FFF2-40B4-BE49-F238E27FC236}">
                <a16:creationId xmlns:a16="http://schemas.microsoft.com/office/drawing/2014/main" id="{995886BE-E7E5-4F24-8D6D-9B85FC67E498}"/>
              </a:ext>
            </a:extLst>
          </p:cNvPr>
          <p:cNvSpPr txBox="1"/>
          <p:nvPr/>
        </p:nvSpPr>
        <p:spPr>
          <a:xfrm>
            <a:off x="142130" y="5624491"/>
            <a:ext cx="11714589"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1"/>
                </a:solidFill>
              </a:rPr>
              <a:t>GitHubURL:</a:t>
            </a:r>
            <a:r>
              <a:rPr lang="en-US" dirty="0">
                <a:solidFill>
                  <a:srgbClr val="FF0000"/>
                </a:solidFill>
                <a:hlinkClick r:id="rId3">
                  <a:extLst>
                    <a:ext uri="{A12FA001-AC4F-418D-AE19-62706E023703}">
                      <ahyp:hlinkClr xmlns:ahyp="http://schemas.microsoft.com/office/drawing/2018/hyperlinkcolor" val="tx"/>
                    </a:ext>
                  </a:extLst>
                </a:hlinkClick>
              </a:rPr>
              <a:t>https://github.com/Teja5353/Capstone_DataScience/blob/main/SpaceX_Machine_Learning_Prediction_Part_5.jupyterlite.ipynb</a:t>
            </a:r>
            <a:endParaRPr lang="en-IN" dirty="0">
              <a:solidFill>
                <a:srgbClr val="FF0000"/>
              </a:solidFill>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5750560"/>
            <a:ext cx="9938629" cy="110163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Above screenshot is of a dashboard created for interactive visualization of launch site success rate from user input as launch site and payload mass range, Exploratory Data Analysis is done by SQL</a:t>
            </a:r>
          </a:p>
          <a:p>
            <a:pPr>
              <a:lnSpc>
                <a:spcPct val="100000"/>
              </a:lnSpc>
              <a:spcBef>
                <a:spcPts val="1400"/>
              </a:spcBef>
            </a:pPr>
            <a:r>
              <a:rPr lang="en-US" sz="2200" dirty="0">
                <a:solidFill>
                  <a:schemeClr val="accent3">
                    <a:lumMod val="25000"/>
                  </a:schemeClr>
                </a:solidFill>
                <a:latin typeface="Abadi" panose="020B0604020104020204" pitchFamily="34" charset="0"/>
              </a:rPr>
              <a:t>The predictive model is of accuracy 83% and to improve it we need more data to train and test the model.</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8ADB97FF-73DB-1499-45F7-2D7E757DA1F1}"/>
              </a:ext>
            </a:extLst>
          </p:cNvPr>
          <p:cNvPicPr>
            <a:picLocks noChangeAspect="1"/>
          </p:cNvPicPr>
          <p:nvPr/>
        </p:nvPicPr>
        <p:blipFill>
          <a:blip r:embed="rId4"/>
          <a:stretch>
            <a:fillRect/>
          </a:stretch>
        </p:blipFill>
        <p:spPr>
          <a:xfrm>
            <a:off x="770011" y="1390432"/>
            <a:ext cx="10609189" cy="4142875"/>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5629DB1D-D91B-AAB2-E7A4-15C19441A04A}"/>
              </a:ext>
            </a:extLst>
          </p:cNvPr>
          <p:cNvPicPr>
            <a:picLocks noChangeAspect="1"/>
          </p:cNvPicPr>
          <p:nvPr/>
        </p:nvPicPr>
        <p:blipFill>
          <a:blip r:embed="rId3"/>
          <a:stretch>
            <a:fillRect/>
          </a:stretch>
        </p:blipFill>
        <p:spPr>
          <a:xfrm>
            <a:off x="2221562" y="1402575"/>
            <a:ext cx="7052440" cy="4052850"/>
          </a:xfrm>
          <a:prstGeom prst="rect">
            <a:avLst/>
          </a:prstGeom>
        </p:spPr>
      </p:pic>
      <p:sp>
        <p:nvSpPr>
          <p:cNvPr id="7" name="TextBox 6">
            <a:extLst>
              <a:ext uri="{FF2B5EF4-FFF2-40B4-BE49-F238E27FC236}">
                <a16:creationId xmlns:a16="http://schemas.microsoft.com/office/drawing/2014/main" id="{9533AB53-A791-1CB8-AE26-1DF4C9B5DA6E}"/>
              </a:ext>
            </a:extLst>
          </p:cNvPr>
          <p:cNvSpPr txBox="1"/>
          <p:nvPr/>
        </p:nvSpPr>
        <p:spPr>
          <a:xfrm>
            <a:off x="1036320" y="5882640"/>
            <a:ext cx="7691120" cy="646331"/>
          </a:xfrm>
          <a:prstGeom prst="rect">
            <a:avLst/>
          </a:prstGeom>
          <a:noFill/>
        </p:spPr>
        <p:txBody>
          <a:bodyPr wrap="square" rtlCol="0">
            <a:spAutoFit/>
          </a:bodyPr>
          <a:lstStyle/>
          <a:p>
            <a:pPr marL="285750" indent="-285750">
              <a:buFont typeface="Arial" panose="020B0604020202020204" pitchFamily="34" charset="0"/>
              <a:buChar char="•"/>
            </a:pPr>
            <a:r>
              <a:rPr lang="en-US" dirty="0"/>
              <a:t>From the Above plot we can observer that From Flight Number more than 80 CCAFS SLC 40 launch site has high success</a:t>
            </a:r>
            <a:endParaRPr lang="en-IN" dirty="0"/>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777E59DC-B049-B90F-1C67-1E513FF37989}"/>
              </a:ext>
            </a:extLst>
          </p:cNvPr>
          <p:cNvPicPr>
            <a:picLocks noChangeAspect="1"/>
          </p:cNvPicPr>
          <p:nvPr/>
        </p:nvPicPr>
        <p:blipFill>
          <a:blip r:embed="rId3"/>
          <a:stretch>
            <a:fillRect/>
          </a:stretch>
        </p:blipFill>
        <p:spPr>
          <a:xfrm>
            <a:off x="770011" y="1328818"/>
            <a:ext cx="4937770" cy="4471425"/>
          </a:xfrm>
          <a:prstGeom prst="rect">
            <a:avLst/>
          </a:prstGeom>
        </p:spPr>
      </p:pic>
      <p:sp>
        <p:nvSpPr>
          <p:cNvPr id="7" name="TextBox 6">
            <a:extLst>
              <a:ext uri="{FF2B5EF4-FFF2-40B4-BE49-F238E27FC236}">
                <a16:creationId xmlns:a16="http://schemas.microsoft.com/office/drawing/2014/main" id="{0F1EE94A-1899-F6EB-5E83-F50D45EDCCD6}"/>
              </a:ext>
            </a:extLst>
          </p:cNvPr>
          <p:cNvSpPr txBox="1"/>
          <p:nvPr/>
        </p:nvSpPr>
        <p:spPr>
          <a:xfrm>
            <a:off x="6096000" y="2275840"/>
            <a:ext cx="5325989" cy="1754326"/>
          </a:xfrm>
          <a:prstGeom prst="rect">
            <a:avLst/>
          </a:prstGeom>
          <a:noFill/>
        </p:spPr>
        <p:txBody>
          <a:bodyPr wrap="square" rtlCol="0">
            <a:spAutoFit/>
          </a:bodyPr>
          <a:lstStyle/>
          <a:p>
            <a:pPr marL="285750" indent="-285750">
              <a:buFont typeface="Arial" panose="020B0604020202020204" pitchFamily="34" charset="0"/>
              <a:buChar char="•"/>
            </a:pPr>
            <a:r>
              <a:rPr lang="en-US" dirty="0"/>
              <a:t>From the plot we can observe that at high Payload Mass CCAFS SLC 40 has high Success Rate</a:t>
            </a:r>
          </a:p>
          <a:p>
            <a:pPr marL="285750" indent="-285750">
              <a:buFont typeface="Arial" panose="020B0604020202020204" pitchFamily="34" charset="0"/>
              <a:buChar char="•"/>
            </a:pPr>
            <a:r>
              <a:rPr lang="en-US" dirty="0"/>
              <a:t>At low Payload Mass KSC LC 39A has More Success Rate</a:t>
            </a:r>
          </a:p>
          <a:p>
            <a:pPr marL="285750" indent="-285750">
              <a:buFont typeface="Arial" panose="020B0604020202020204" pitchFamily="34" charset="0"/>
              <a:buChar char="•"/>
            </a:pPr>
            <a:r>
              <a:rPr lang="en-US" dirty="0"/>
              <a:t>CCAFS SLC 40  can handle High Payload Mass</a:t>
            </a:r>
            <a:endParaRPr lang="en-IN" dirty="0"/>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081501C6-A4C0-B476-31E3-B9808E72AF79}"/>
              </a:ext>
            </a:extLst>
          </p:cNvPr>
          <p:cNvPicPr>
            <a:picLocks noChangeAspect="1"/>
          </p:cNvPicPr>
          <p:nvPr/>
        </p:nvPicPr>
        <p:blipFill>
          <a:blip r:embed="rId3">
            <a:alphaModFix/>
          </a:blip>
          <a:stretch>
            <a:fillRect/>
          </a:stretch>
        </p:blipFill>
        <p:spPr>
          <a:xfrm>
            <a:off x="770011" y="1348736"/>
            <a:ext cx="5184658" cy="4160528"/>
          </a:xfrm>
          <a:prstGeom prst="rect">
            <a:avLst/>
          </a:prstGeom>
          <a:noFill/>
        </p:spPr>
      </p:pic>
      <p:sp>
        <p:nvSpPr>
          <p:cNvPr id="7" name="TextBox 6">
            <a:extLst>
              <a:ext uri="{FF2B5EF4-FFF2-40B4-BE49-F238E27FC236}">
                <a16:creationId xmlns:a16="http://schemas.microsoft.com/office/drawing/2014/main" id="{4C8467BD-5B00-4F8B-3F4D-77F1F210AC01}"/>
              </a:ext>
            </a:extLst>
          </p:cNvPr>
          <p:cNvSpPr txBox="1"/>
          <p:nvPr/>
        </p:nvSpPr>
        <p:spPr>
          <a:xfrm>
            <a:off x="6624320" y="2164080"/>
            <a:ext cx="4797669" cy="2862322"/>
          </a:xfrm>
          <a:prstGeom prst="rect">
            <a:avLst/>
          </a:prstGeom>
          <a:noFill/>
        </p:spPr>
        <p:txBody>
          <a:bodyPr wrap="square" rtlCol="0">
            <a:spAutoFit/>
          </a:bodyPr>
          <a:lstStyle/>
          <a:p>
            <a:pPr marL="285750" indent="-285750">
              <a:buFont typeface="Arial" panose="020B0604020202020204" pitchFamily="34" charset="0"/>
              <a:buChar char="•"/>
            </a:pPr>
            <a:r>
              <a:rPr lang="en-US" dirty="0"/>
              <a:t>From the plot we  can observe that </a:t>
            </a:r>
          </a:p>
          <a:p>
            <a:pPr marL="285750" indent="-285750">
              <a:buFont typeface="Arial" panose="020B0604020202020204" pitchFamily="34" charset="0"/>
              <a:buChar char="•"/>
            </a:pPr>
            <a:r>
              <a:rPr lang="en-US" dirty="0"/>
              <a:t>Orbits with 100% success rate:</a:t>
            </a:r>
          </a:p>
          <a:p>
            <a:pPr marL="285750" indent="-285750">
              <a:buFont typeface="Wingdings" panose="05000000000000000000" pitchFamily="2" charset="2"/>
              <a:buChar char="Ø"/>
            </a:pPr>
            <a:r>
              <a:rPr lang="en-US" dirty="0"/>
              <a:t>ES-L1</a:t>
            </a:r>
          </a:p>
          <a:p>
            <a:pPr marL="285750" indent="-285750">
              <a:buFont typeface="Wingdings" panose="05000000000000000000" pitchFamily="2" charset="2"/>
              <a:buChar char="Ø"/>
            </a:pPr>
            <a:r>
              <a:rPr lang="en-US" dirty="0"/>
              <a:t>GEO</a:t>
            </a:r>
          </a:p>
          <a:p>
            <a:pPr marL="285750" indent="-285750">
              <a:buFont typeface="Wingdings" panose="05000000000000000000" pitchFamily="2" charset="2"/>
              <a:buChar char="Ø"/>
            </a:pPr>
            <a:r>
              <a:rPr lang="en-US" dirty="0"/>
              <a:t>HEO</a:t>
            </a:r>
          </a:p>
          <a:p>
            <a:pPr marL="285750" indent="-285750">
              <a:buFont typeface="Wingdings" panose="05000000000000000000" pitchFamily="2" charset="2"/>
              <a:buChar char="Ø"/>
            </a:pPr>
            <a:r>
              <a:rPr lang="en-US" dirty="0"/>
              <a:t>SSO</a:t>
            </a:r>
          </a:p>
          <a:p>
            <a:pPr marL="285750" indent="-285750">
              <a:buFont typeface="Arial" panose="020B0604020202020204" pitchFamily="34" charset="0"/>
              <a:buChar char="•"/>
            </a:pPr>
            <a:r>
              <a:rPr lang="en-US" dirty="0"/>
              <a:t>Orbits with 0% success rate:</a:t>
            </a:r>
          </a:p>
          <a:p>
            <a:pPr marL="285750" indent="-285750">
              <a:buFont typeface="Wingdings" panose="05000000000000000000" pitchFamily="2" charset="2"/>
              <a:buChar char="Ø"/>
            </a:pPr>
            <a:r>
              <a:rPr lang="en-US" dirty="0"/>
              <a:t>SO</a:t>
            </a:r>
          </a:p>
          <a:p>
            <a:pPr marL="285750" indent="-285750">
              <a:buFont typeface="Arial" panose="020B0604020202020204" pitchFamily="34" charset="0"/>
              <a:buChar char="•"/>
            </a:pPr>
            <a:r>
              <a:rPr lang="en-US" dirty="0"/>
              <a:t>Class describes the Success rate of the SpaceX Rocket Mission to the Orbit</a:t>
            </a:r>
            <a:endParaRPr lang="en-IN" dirty="0"/>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8" name="Picture 7">
            <a:extLst>
              <a:ext uri="{FF2B5EF4-FFF2-40B4-BE49-F238E27FC236}">
                <a16:creationId xmlns:a16="http://schemas.microsoft.com/office/drawing/2014/main" id="{F82F75DA-B080-5A4D-6994-FEB5E941BE63}"/>
              </a:ext>
            </a:extLst>
          </p:cNvPr>
          <p:cNvPicPr>
            <a:picLocks noChangeAspect="1"/>
          </p:cNvPicPr>
          <p:nvPr/>
        </p:nvPicPr>
        <p:blipFill>
          <a:blip r:embed="rId3"/>
          <a:stretch>
            <a:fillRect/>
          </a:stretch>
        </p:blipFill>
        <p:spPr>
          <a:xfrm>
            <a:off x="770011" y="1637613"/>
            <a:ext cx="5001778" cy="4681737"/>
          </a:xfrm>
          <a:prstGeom prst="rect">
            <a:avLst/>
          </a:prstGeom>
        </p:spPr>
      </p:pic>
      <p:sp>
        <p:nvSpPr>
          <p:cNvPr id="9" name="TextBox 8">
            <a:extLst>
              <a:ext uri="{FF2B5EF4-FFF2-40B4-BE49-F238E27FC236}">
                <a16:creationId xmlns:a16="http://schemas.microsoft.com/office/drawing/2014/main" id="{D01AEDBF-D23E-CEA1-B48D-666E4C4ABCD5}"/>
              </a:ext>
            </a:extLst>
          </p:cNvPr>
          <p:cNvSpPr txBox="1"/>
          <p:nvPr/>
        </p:nvSpPr>
        <p:spPr>
          <a:xfrm>
            <a:off x="6502400" y="2905760"/>
            <a:ext cx="4318000" cy="2031325"/>
          </a:xfrm>
          <a:prstGeom prst="rect">
            <a:avLst/>
          </a:prstGeom>
          <a:noFill/>
        </p:spPr>
        <p:txBody>
          <a:bodyPr wrap="square" rtlCol="0">
            <a:spAutoFit/>
          </a:bodyPr>
          <a:lstStyle/>
          <a:p>
            <a:pPr marL="285750" indent="-285750">
              <a:buFont typeface="Arial" panose="020B0604020202020204" pitchFamily="34" charset="0"/>
              <a:buChar char="•"/>
            </a:pPr>
            <a:r>
              <a:rPr lang="en-IN" dirty="0"/>
              <a:t>From the plot we can observe that Above flight number 80 VLEO has more success rate</a:t>
            </a:r>
          </a:p>
          <a:p>
            <a:pPr marL="285750" indent="-285750">
              <a:buFont typeface="Arial" panose="020B0604020202020204" pitchFamily="34" charset="0"/>
              <a:buChar char="•"/>
            </a:pPr>
            <a:r>
              <a:rPr lang="en-IN" dirty="0"/>
              <a:t>From Flight Number 20 to 40 ISS,LEO and PO orbits has good success rate</a:t>
            </a:r>
          </a:p>
          <a:p>
            <a:pPr marL="285750" indent="-285750">
              <a:buFont typeface="Arial" panose="020B0604020202020204" pitchFamily="34" charset="0"/>
              <a:buChar char="•"/>
            </a:pPr>
            <a:r>
              <a:rPr lang="en-IN" dirty="0"/>
              <a:t>From 60 to 80 Flight Number ISS orbit has high success rate</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DCFAB7F6-C7F5-DA98-9252-833843CAD96C}"/>
              </a:ext>
            </a:extLst>
          </p:cNvPr>
          <p:cNvPicPr>
            <a:picLocks noChangeAspect="1"/>
          </p:cNvPicPr>
          <p:nvPr/>
        </p:nvPicPr>
        <p:blipFill>
          <a:blip r:embed="rId3"/>
          <a:stretch>
            <a:fillRect/>
          </a:stretch>
        </p:blipFill>
        <p:spPr>
          <a:xfrm>
            <a:off x="862071" y="1560793"/>
            <a:ext cx="5001778" cy="4480569"/>
          </a:xfrm>
          <a:prstGeom prst="rect">
            <a:avLst/>
          </a:prstGeom>
        </p:spPr>
      </p:pic>
      <p:sp>
        <p:nvSpPr>
          <p:cNvPr id="7" name="TextBox 6">
            <a:extLst>
              <a:ext uri="{FF2B5EF4-FFF2-40B4-BE49-F238E27FC236}">
                <a16:creationId xmlns:a16="http://schemas.microsoft.com/office/drawing/2014/main" id="{1214EEF3-49B0-61BE-C65A-5053FE32D428}"/>
              </a:ext>
            </a:extLst>
          </p:cNvPr>
          <p:cNvSpPr txBox="1"/>
          <p:nvPr/>
        </p:nvSpPr>
        <p:spPr>
          <a:xfrm>
            <a:off x="6289040" y="2733040"/>
            <a:ext cx="5476240" cy="2031325"/>
          </a:xfrm>
          <a:prstGeom prst="rect">
            <a:avLst/>
          </a:prstGeom>
          <a:noFill/>
        </p:spPr>
        <p:txBody>
          <a:bodyPr wrap="square" rtlCol="0">
            <a:spAutoFit/>
          </a:bodyPr>
          <a:lstStyle/>
          <a:p>
            <a:pPr marL="285750" indent="-285750">
              <a:buFont typeface="Arial" panose="020B0604020202020204" pitchFamily="34" charset="0"/>
              <a:buChar char="•"/>
            </a:pPr>
            <a:r>
              <a:rPr lang="en-IN" dirty="0"/>
              <a:t>The given plot shows the relation between Payload Mass and Orbit Type</a:t>
            </a:r>
          </a:p>
          <a:p>
            <a:pPr marL="285750" indent="-285750">
              <a:buFont typeface="Arial" panose="020B0604020202020204" pitchFamily="34" charset="0"/>
              <a:buChar char="•"/>
            </a:pPr>
            <a:r>
              <a:rPr lang="en-IN" dirty="0"/>
              <a:t>We can observe that VLEO Orbit is suitable for high payload mass</a:t>
            </a:r>
          </a:p>
          <a:p>
            <a:pPr marL="285750" indent="-285750">
              <a:buFont typeface="Arial" panose="020B0604020202020204" pitchFamily="34" charset="0"/>
              <a:buChar char="•"/>
            </a:pPr>
            <a:r>
              <a:rPr lang="en-IN" dirty="0"/>
              <a:t>SSO orbit is more suitable for low payload mass (2000 kg – 4000 kg)</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20B1DA03-9E68-77AB-DC00-DC1740B15B40}"/>
              </a:ext>
            </a:extLst>
          </p:cNvPr>
          <p:cNvPicPr>
            <a:picLocks noChangeAspect="1"/>
          </p:cNvPicPr>
          <p:nvPr/>
        </p:nvPicPr>
        <p:blipFill>
          <a:blip r:embed="rId3"/>
          <a:stretch>
            <a:fillRect/>
          </a:stretch>
        </p:blipFill>
        <p:spPr>
          <a:xfrm>
            <a:off x="770011" y="1589422"/>
            <a:ext cx="5184658" cy="3950216"/>
          </a:xfrm>
          <a:prstGeom prst="rect">
            <a:avLst/>
          </a:prstGeom>
        </p:spPr>
      </p:pic>
      <p:sp>
        <p:nvSpPr>
          <p:cNvPr id="7" name="TextBox 6">
            <a:extLst>
              <a:ext uri="{FF2B5EF4-FFF2-40B4-BE49-F238E27FC236}">
                <a16:creationId xmlns:a16="http://schemas.microsoft.com/office/drawing/2014/main" id="{677166B1-7D6A-D60B-28FE-41A924F78E71}"/>
              </a:ext>
            </a:extLst>
          </p:cNvPr>
          <p:cNvSpPr txBox="1"/>
          <p:nvPr/>
        </p:nvSpPr>
        <p:spPr>
          <a:xfrm>
            <a:off x="6237333" y="2690336"/>
            <a:ext cx="4653280" cy="1477328"/>
          </a:xfrm>
          <a:prstGeom prst="rect">
            <a:avLst/>
          </a:prstGeom>
          <a:noFill/>
        </p:spPr>
        <p:txBody>
          <a:bodyPr wrap="square" rtlCol="0">
            <a:spAutoFit/>
          </a:bodyPr>
          <a:lstStyle/>
          <a:p>
            <a:pPr marL="285750" indent="-285750">
              <a:buFont typeface="Arial" panose="020B0604020202020204" pitchFamily="34" charset="0"/>
              <a:buChar char="•"/>
            </a:pPr>
            <a:r>
              <a:rPr lang="en-IN" dirty="0"/>
              <a:t>Line chart shows an increasing in success rate year by year</a:t>
            </a:r>
          </a:p>
          <a:p>
            <a:pPr marL="285750" indent="-285750">
              <a:buFont typeface="Arial" panose="020B0604020202020204" pitchFamily="34" charset="0"/>
              <a:buChar char="•"/>
            </a:pPr>
            <a:r>
              <a:rPr lang="en-IN" dirty="0"/>
              <a:t>There is a dip in success rate in 2018 and 2020</a:t>
            </a:r>
          </a:p>
          <a:p>
            <a:pPr marL="285750" indent="-285750">
              <a:buFont typeface="Arial" panose="020B0604020202020204" pitchFamily="34" charset="0"/>
              <a:buChar char="•"/>
            </a:pPr>
            <a:r>
              <a:rPr lang="en-IN" dirty="0"/>
              <a:t>Launch Success is gradually increasing</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6A5ECF41-4609-3C2F-169D-16C2E648DFFC}"/>
              </a:ext>
            </a:extLst>
          </p:cNvPr>
          <p:cNvPicPr>
            <a:picLocks noChangeAspect="1"/>
          </p:cNvPicPr>
          <p:nvPr/>
        </p:nvPicPr>
        <p:blipFill>
          <a:blip r:embed="rId3"/>
          <a:stretch>
            <a:fillRect/>
          </a:stretch>
        </p:blipFill>
        <p:spPr>
          <a:xfrm>
            <a:off x="1379611" y="1539166"/>
            <a:ext cx="7675401" cy="3611953"/>
          </a:xfrm>
          <a:prstGeom prst="rect">
            <a:avLst/>
          </a:prstGeom>
        </p:spPr>
      </p:pic>
      <p:sp>
        <p:nvSpPr>
          <p:cNvPr id="7" name="TextBox 6">
            <a:extLst>
              <a:ext uri="{FF2B5EF4-FFF2-40B4-BE49-F238E27FC236}">
                <a16:creationId xmlns:a16="http://schemas.microsoft.com/office/drawing/2014/main" id="{B0C18BFC-0997-E58B-7905-556AE1EAF500}"/>
              </a:ext>
            </a:extLst>
          </p:cNvPr>
          <p:cNvSpPr txBox="1"/>
          <p:nvPr/>
        </p:nvSpPr>
        <p:spPr>
          <a:xfrm>
            <a:off x="1137920" y="5608320"/>
            <a:ext cx="7640320" cy="646331"/>
          </a:xfrm>
          <a:prstGeom prst="rect">
            <a:avLst/>
          </a:prstGeom>
          <a:noFill/>
        </p:spPr>
        <p:txBody>
          <a:bodyPr wrap="square" rtlCol="0">
            <a:spAutoFit/>
          </a:bodyPr>
          <a:lstStyle/>
          <a:p>
            <a:pPr marL="285750" indent="-285750">
              <a:buFont typeface="Arial" panose="020B0604020202020204" pitchFamily="34" charset="0"/>
              <a:buChar char="•"/>
            </a:pPr>
            <a:r>
              <a:rPr lang="en-IN" dirty="0"/>
              <a:t>Its is a Select Query to extract all unique Launch Site names from the table SPACEXTABLE</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5336F0E1-39E1-0B36-DD3A-1AE04D190626}"/>
              </a:ext>
            </a:extLst>
          </p:cNvPr>
          <p:cNvPicPr>
            <a:picLocks noChangeAspect="1"/>
          </p:cNvPicPr>
          <p:nvPr/>
        </p:nvPicPr>
        <p:blipFill>
          <a:blip r:embed="rId3"/>
          <a:stretch>
            <a:fillRect/>
          </a:stretch>
        </p:blipFill>
        <p:spPr>
          <a:xfrm>
            <a:off x="996688" y="1568354"/>
            <a:ext cx="10198624" cy="3721291"/>
          </a:xfrm>
          <a:prstGeom prst="rect">
            <a:avLst/>
          </a:prstGeom>
        </p:spPr>
      </p:pic>
      <p:sp>
        <p:nvSpPr>
          <p:cNvPr id="7" name="TextBox 6">
            <a:extLst>
              <a:ext uri="{FF2B5EF4-FFF2-40B4-BE49-F238E27FC236}">
                <a16:creationId xmlns:a16="http://schemas.microsoft.com/office/drawing/2014/main" id="{83D06F41-90EE-9A86-9AA8-A64D6C93044E}"/>
              </a:ext>
            </a:extLst>
          </p:cNvPr>
          <p:cNvSpPr txBox="1"/>
          <p:nvPr/>
        </p:nvSpPr>
        <p:spPr>
          <a:xfrm>
            <a:off x="1259840" y="5628640"/>
            <a:ext cx="7589520" cy="646331"/>
          </a:xfrm>
          <a:prstGeom prst="rect">
            <a:avLst/>
          </a:prstGeom>
          <a:noFill/>
        </p:spPr>
        <p:txBody>
          <a:bodyPr wrap="square" rtlCol="0">
            <a:spAutoFit/>
          </a:bodyPr>
          <a:lstStyle/>
          <a:p>
            <a:pPr marL="285750" indent="-285750">
              <a:buFont typeface="Arial" panose="020B0604020202020204" pitchFamily="34" charset="0"/>
              <a:buChar char="•"/>
            </a:pPr>
            <a:r>
              <a:rPr lang="en-IN" dirty="0"/>
              <a:t>The above Query give all the data of the Launch Sites whose name begins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C1EB3A80-0299-B131-9750-A6674C028CC3}"/>
              </a:ext>
            </a:extLst>
          </p:cNvPr>
          <p:cNvPicPr>
            <a:picLocks noChangeAspect="1"/>
          </p:cNvPicPr>
          <p:nvPr/>
        </p:nvPicPr>
        <p:blipFill>
          <a:blip r:embed="rId3"/>
          <a:stretch>
            <a:fillRect/>
          </a:stretch>
        </p:blipFill>
        <p:spPr>
          <a:xfrm>
            <a:off x="770011" y="1605280"/>
            <a:ext cx="9218653" cy="2604186"/>
          </a:xfrm>
          <a:prstGeom prst="rect">
            <a:avLst/>
          </a:prstGeom>
        </p:spPr>
      </p:pic>
      <p:sp>
        <p:nvSpPr>
          <p:cNvPr id="7" name="TextBox 6">
            <a:extLst>
              <a:ext uri="{FF2B5EF4-FFF2-40B4-BE49-F238E27FC236}">
                <a16:creationId xmlns:a16="http://schemas.microsoft.com/office/drawing/2014/main" id="{98897EE7-551B-4E08-3624-3324AB886352}"/>
              </a:ext>
            </a:extLst>
          </p:cNvPr>
          <p:cNvSpPr txBox="1"/>
          <p:nvPr/>
        </p:nvSpPr>
        <p:spPr>
          <a:xfrm>
            <a:off x="934720" y="4886960"/>
            <a:ext cx="9053944" cy="646331"/>
          </a:xfrm>
          <a:prstGeom prst="rect">
            <a:avLst/>
          </a:prstGeom>
          <a:noFill/>
        </p:spPr>
        <p:txBody>
          <a:bodyPr wrap="square" rtlCol="0">
            <a:spAutoFit/>
          </a:bodyPr>
          <a:lstStyle/>
          <a:p>
            <a:pPr marL="285750" indent="-285750">
              <a:buFont typeface="Arial" panose="020B0604020202020204" pitchFamily="34" charset="0"/>
              <a:buChar char="•"/>
            </a:pPr>
            <a:r>
              <a:rPr lang="en-IN" dirty="0"/>
              <a:t>The above SQL query is used to obtain total payload mass carried by NASA (CRS)</a:t>
            </a:r>
          </a:p>
          <a:p>
            <a:pPr marL="285750" indent="-285750">
              <a:buFont typeface="Arial" panose="020B0604020202020204" pitchFamily="34" charset="0"/>
              <a:buChar char="•"/>
            </a:pPr>
            <a:r>
              <a:rPr lang="en-IN" dirty="0"/>
              <a:t>It use Aggregator SUM()</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969CB7CE-E6B2-869C-9560-BD9AB352B544}"/>
              </a:ext>
            </a:extLst>
          </p:cNvPr>
          <p:cNvPicPr>
            <a:picLocks noChangeAspect="1"/>
          </p:cNvPicPr>
          <p:nvPr/>
        </p:nvPicPr>
        <p:blipFill>
          <a:blip r:embed="rId3"/>
          <a:stretch>
            <a:fillRect/>
          </a:stretch>
        </p:blipFill>
        <p:spPr>
          <a:xfrm>
            <a:off x="1092012" y="1743253"/>
            <a:ext cx="10007975" cy="2178507"/>
          </a:xfrm>
          <a:prstGeom prst="rect">
            <a:avLst/>
          </a:prstGeom>
        </p:spPr>
      </p:pic>
      <p:sp>
        <p:nvSpPr>
          <p:cNvPr id="7" name="TextBox 6">
            <a:extLst>
              <a:ext uri="{FF2B5EF4-FFF2-40B4-BE49-F238E27FC236}">
                <a16:creationId xmlns:a16="http://schemas.microsoft.com/office/drawing/2014/main" id="{D581E523-4160-3389-E4B0-FBB28FAEB983}"/>
              </a:ext>
            </a:extLst>
          </p:cNvPr>
          <p:cNvSpPr txBox="1"/>
          <p:nvPr/>
        </p:nvSpPr>
        <p:spPr>
          <a:xfrm>
            <a:off x="934720" y="4937760"/>
            <a:ext cx="10165267" cy="646331"/>
          </a:xfrm>
          <a:prstGeom prst="rect">
            <a:avLst/>
          </a:prstGeom>
          <a:noFill/>
        </p:spPr>
        <p:txBody>
          <a:bodyPr wrap="square" rtlCol="0">
            <a:spAutoFit/>
          </a:bodyPr>
          <a:lstStyle/>
          <a:p>
            <a:pPr marL="285750" indent="-285750">
              <a:buFont typeface="Arial" panose="020B0604020202020204" pitchFamily="34" charset="0"/>
              <a:buChar char="•"/>
            </a:pPr>
            <a:r>
              <a:rPr lang="en-IN" dirty="0"/>
              <a:t>The above SQL query give average payload mass carried by Booster Version of “F9 V1.1”</a:t>
            </a:r>
          </a:p>
          <a:p>
            <a:pPr marL="285750" indent="-285750">
              <a:buFont typeface="Arial" panose="020B0604020202020204" pitchFamily="34" charset="0"/>
              <a:buChar char="•"/>
            </a:pPr>
            <a:r>
              <a:rPr lang="en-IN" dirty="0"/>
              <a:t>It uses Aggregator AVG()</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7" name="Picture 6">
            <a:extLst>
              <a:ext uri="{FF2B5EF4-FFF2-40B4-BE49-F238E27FC236}">
                <a16:creationId xmlns:a16="http://schemas.microsoft.com/office/drawing/2014/main" id="{90AFAC2F-E3F4-347C-3D8A-C939BD6ED292}"/>
              </a:ext>
            </a:extLst>
          </p:cNvPr>
          <p:cNvPicPr>
            <a:picLocks noChangeAspect="1"/>
          </p:cNvPicPr>
          <p:nvPr/>
        </p:nvPicPr>
        <p:blipFill>
          <a:blip r:embed="rId3"/>
          <a:stretch>
            <a:fillRect/>
          </a:stretch>
        </p:blipFill>
        <p:spPr>
          <a:xfrm>
            <a:off x="1640969" y="2353225"/>
            <a:ext cx="8116433" cy="1190791"/>
          </a:xfrm>
          <a:prstGeom prst="rect">
            <a:avLst/>
          </a:prstGeom>
        </p:spPr>
      </p:pic>
      <p:sp>
        <p:nvSpPr>
          <p:cNvPr id="8" name="TextBox 7">
            <a:extLst>
              <a:ext uri="{FF2B5EF4-FFF2-40B4-BE49-F238E27FC236}">
                <a16:creationId xmlns:a16="http://schemas.microsoft.com/office/drawing/2014/main" id="{D2C4F995-E096-07BE-7E17-D914F8E38FC2}"/>
              </a:ext>
            </a:extLst>
          </p:cNvPr>
          <p:cNvSpPr txBox="1"/>
          <p:nvPr/>
        </p:nvSpPr>
        <p:spPr>
          <a:xfrm>
            <a:off x="1811547" y="4063042"/>
            <a:ext cx="7945855" cy="1200329"/>
          </a:xfrm>
          <a:prstGeom prst="rect">
            <a:avLst/>
          </a:prstGeom>
          <a:noFill/>
        </p:spPr>
        <p:txBody>
          <a:bodyPr wrap="square" rtlCol="0">
            <a:spAutoFit/>
          </a:bodyPr>
          <a:lstStyle/>
          <a:p>
            <a:pPr marL="285750" indent="-285750">
              <a:buFont typeface="Arial" panose="020B0604020202020204" pitchFamily="34" charset="0"/>
              <a:buChar char="•"/>
            </a:pPr>
            <a:r>
              <a:rPr lang="en-IN" dirty="0"/>
              <a:t>Above SQL query extract the first successful ground landing date</a:t>
            </a:r>
          </a:p>
          <a:p>
            <a:pPr marL="285750" indent="-285750">
              <a:buFont typeface="Arial" panose="020B0604020202020204" pitchFamily="34" charset="0"/>
              <a:buChar char="•"/>
            </a:pPr>
            <a:r>
              <a:rPr lang="en-IN" dirty="0"/>
              <a:t>It is more important to know the successful landing date so that we can start visualize data from that year or date </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CCFC642B-0B33-819A-5B8C-5A4AF84F4741}"/>
              </a:ext>
            </a:extLst>
          </p:cNvPr>
          <p:cNvPicPr>
            <a:picLocks noChangeAspect="1"/>
          </p:cNvPicPr>
          <p:nvPr/>
        </p:nvPicPr>
        <p:blipFill>
          <a:blip r:embed="rId3"/>
          <a:stretch>
            <a:fillRect/>
          </a:stretch>
        </p:blipFill>
        <p:spPr>
          <a:xfrm>
            <a:off x="770011" y="1828906"/>
            <a:ext cx="9659698" cy="2381582"/>
          </a:xfrm>
          <a:prstGeom prst="rect">
            <a:avLst/>
          </a:prstGeom>
        </p:spPr>
      </p:pic>
      <p:sp>
        <p:nvSpPr>
          <p:cNvPr id="6" name="TextBox 5">
            <a:extLst>
              <a:ext uri="{FF2B5EF4-FFF2-40B4-BE49-F238E27FC236}">
                <a16:creationId xmlns:a16="http://schemas.microsoft.com/office/drawing/2014/main" id="{E53A67E8-1A6F-5EFC-4906-FCEA8F9930BA}"/>
              </a:ext>
            </a:extLst>
          </p:cNvPr>
          <p:cNvSpPr txBox="1"/>
          <p:nvPr/>
        </p:nvSpPr>
        <p:spPr>
          <a:xfrm>
            <a:off x="770011" y="4850674"/>
            <a:ext cx="8208526" cy="646331"/>
          </a:xfrm>
          <a:prstGeom prst="rect">
            <a:avLst/>
          </a:prstGeom>
          <a:noFill/>
        </p:spPr>
        <p:txBody>
          <a:bodyPr wrap="square" rtlCol="0">
            <a:spAutoFit/>
          </a:bodyPr>
          <a:lstStyle/>
          <a:p>
            <a:pPr marL="285750" indent="-285750">
              <a:buFont typeface="Arial" panose="020B0604020202020204" pitchFamily="34" charset="0"/>
              <a:buChar char="•"/>
            </a:pPr>
            <a:r>
              <a:rPr lang="en-IN" dirty="0"/>
              <a:t>The above SQL query is used to extract Booster Version which has payload mass between 4000kg and 6000kg and Success in drone ship</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371600"/>
            <a:ext cx="10326708" cy="4460241"/>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Summary of all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Used SpaceX API and Web Scraping for data collection, Plotly, Folium and Dash for data visualization, SQLite for exploratory data analysis.</a:t>
            </a:r>
          </a:p>
          <a:p>
            <a:pPr>
              <a:lnSpc>
                <a:spcPct val="100000"/>
              </a:lnSpc>
              <a:spcBef>
                <a:spcPts val="1400"/>
              </a:spcBef>
            </a:pPr>
            <a:r>
              <a:rPr lang="en-US" sz="2200" dirty="0">
                <a:solidFill>
                  <a:schemeClr val="accent3">
                    <a:lumMod val="25000"/>
                  </a:schemeClr>
                </a:solidFill>
                <a:latin typeface="Abadi" panose="020B0604020104020204" pitchFamily="34" charset="0"/>
              </a:rPr>
              <a:t>We have Used Four types of methods in predicting that mission would be successful or not.</a:t>
            </a:r>
          </a:p>
          <a:p>
            <a:pPr>
              <a:lnSpc>
                <a:spcPct val="100000"/>
              </a:lnSpc>
              <a:spcBef>
                <a:spcPts val="1400"/>
              </a:spcBef>
            </a:pPr>
            <a:r>
              <a:rPr lang="en-US" sz="2200" dirty="0">
                <a:solidFill>
                  <a:schemeClr val="accent3">
                    <a:lumMod val="25000"/>
                  </a:schemeClr>
                </a:solidFill>
                <a:latin typeface="Abadi" panose="020B0604020104020204" pitchFamily="34" charset="0"/>
              </a:rPr>
              <a:t>They are :</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Logistic Regression</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Support Vector Machine (SVM)</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Decision Tree Classifier</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K Nearest Neighbors</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Used Grid Search CV to get best estimator and best model for the given problem</a:t>
            </a: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Summary of all results:</a:t>
            </a:r>
          </a:p>
          <a:p>
            <a:pPr>
              <a:lnSpc>
                <a:spcPct val="100000"/>
              </a:lnSpc>
              <a:spcBef>
                <a:spcPts val="1400"/>
              </a:spcBef>
            </a:pPr>
            <a:r>
              <a:rPr lang="en-US" sz="2200" dirty="0">
                <a:solidFill>
                  <a:schemeClr val="accent3">
                    <a:lumMod val="25000"/>
                  </a:schemeClr>
                </a:solidFill>
                <a:latin typeface="Abadi" panose="020B0604020104020204" pitchFamily="34" charset="0"/>
              </a:rPr>
              <a:t>According to the Accuracy Scores of the Models the most efficient one is Decision Tree Classifier</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98134CDF-5068-A3DA-A7E1-AF4927BC43A3}"/>
              </a:ext>
            </a:extLst>
          </p:cNvPr>
          <p:cNvPicPr>
            <a:picLocks noChangeAspect="1"/>
          </p:cNvPicPr>
          <p:nvPr/>
        </p:nvPicPr>
        <p:blipFill>
          <a:blip r:embed="rId3"/>
          <a:stretch>
            <a:fillRect/>
          </a:stretch>
        </p:blipFill>
        <p:spPr>
          <a:xfrm>
            <a:off x="770011" y="1547248"/>
            <a:ext cx="10278909" cy="2248214"/>
          </a:xfrm>
          <a:prstGeom prst="rect">
            <a:avLst/>
          </a:prstGeom>
        </p:spPr>
      </p:pic>
      <p:sp>
        <p:nvSpPr>
          <p:cNvPr id="7" name="TextBox 6">
            <a:extLst>
              <a:ext uri="{FF2B5EF4-FFF2-40B4-BE49-F238E27FC236}">
                <a16:creationId xmlns:a16="http://schemas.microsoft.com/office/drawing/2014/main" id="{53033841-345B-750B-A742-461FC74D95BF}"/>
              </a:ext>
            </a:extLst>
          </p:cNvPr>
          <p:cNvSpPr txBox="1"/>
          <p:nvPr/>
        </p:nvSpPr>
        <p:spPr>
          <a:xfrm>
            <a:off x="770011" y="4528457"/>
            <a:ext cx="8503991" cy="646331"/>
          </a:xfrm>
          <a:prstGeom prst="rect">
            <a:avLst/>
          </a:prstGeom>
          <a:noFill/>
        </p:spPr>
        <p:txBody>
          <a:bodyPr wrap="square" rtlCol="0">
            <a:spAutoFit/>
          </a:bodyPr>
          <a:lstStyle/>
          <a:p>
            <a:pPr marL="285750" indent="-285750">
              <a:buFont typeface="Arial" panose="020B0604020202020204" pitchFamily="34" charset="0"/>
              <a:buChar char="•"/>
            </a:pPr>
            <a:r>
              <a:rPr lang="en-IN" dirty="0"/>
              <a:t>The above SQL query extracts 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C8BF4E32-B15A-C2C8-AFF6-03FAE16CF02D}"/>
              </a:ext>
            </a:extLst>
          </p:cNvPr>
          <p:cNvPicPr>
            <a:picLocks noChangeAspect="1"/>
          </p:cNvPicPr>
          <p:nvPr/>
        </p:nvPicPr>
        <p:blipFill>
          <a:blip r:embed="rId3"/>
          <a:stretch>
            <a:fillRect/>
          </a:stretch>
        </p:blipFill>
        <p:spPr>
          <a:xfrm>
            <a:off x="770011" y="1399892"/>
            <a:ext cx="10374173" cy="4058216"/>
          </a:xfrm>
          <a:prstGeom prst="rect">
            <a:avLst/>
          </a:prstGeom>
        </p:spPr>
      </p:pic>
      <p:sp>
        <p:nvSpPr>
          <p:cNvPr id="7" name="TextBox 6">
            <a:extLst>
              <a:ext uri="{FF2B5EF4-FFF2-40B4-BE49-F238E27FC236}">
                <a16:creationId xmlns:a16="http://schemas.microsoft.com/office/drawing/2014/main" id="{F02D94FA-7E14-AB23-FFC4-241DC1909FBE}"/>
              </a:ext>
            </a:extLst>
          </p:cNvPr>
          <p:cNvSpPr txBox="1"/>
          <p:nvPr/>
        </p:nvSpPr>
        <p:spPr>
          <a:xfrm>
            <a:off x="770011" y="5695406"/>
            <a:ext cx="8269486" cy="923330"/>
          </a:xfrm>
          <a:prstGeom prst="rect">
            <a:avLst/>
          </a:prstGeom>
          <a:noFill/>
        </p:spPr>
        <p:txBody>
          <a:bodyPr wrap="square" rtlCol="0">
            <a:spAutoFit/>
          </a:bodyPr>
          <a:lstStyle/>
          <a:p>
            <a:pPr marL="285750" indent="-285750">
              <a:buFont typeface="Arial" panose="020B0604020202020204" pitchFamily="34" charset="0"/>
              <a:buChar char="•"/>
            </a:pPr>
            <a:r>
              <a:rPr lang="en-IN" dirty="0"/>
              <a:t>The above SQL query extracts Booster Version names  which have carried maximum payload mass</a:t>
            </a:r>
          </a:p>
          <a:p>
            <a:pPr marL="285750" indent="-285750">
              <a:buFont typeface="Arial" panose="020B0604020202020204" pitchFamily="34" charset="0"/>
              <a:buChar char="•"/>
            </a:pPr>
            <a:r>
              <a:rPr lang="en-IN" dirty="0"/>
              <a:t>It uses Subquery to extract Maximum payload mass</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CD7039D2-1A53-D981-637C-7EB9BEC6F96D}"/>
              </a:ext>
            </a:extLst>
          </p:cNvPr>
          <p:cNvPicPr>
            <a:picLocks noChangeAspect="1"/>
          </p:cNvPicPr>
          <p:nvPr/>
        </p:nvPicPr>
        <p:blipFill>
          <a:blip r:embed="rId3"/>
          <a:stretch>
            <a:fillRect/>
          </a:stretch>
        </p:blipFill>
        <p:spPr>
          <a:xfrm>
            <a:off x="832703" y="1725948"/>
            <a:ext cx="10526594" cy="1838582"/>
          </a:xfrm>
          <a:prstGeom prst="rect">
            <a:avLst/>
          </a:prstGeom>
        </p:spPr>
      </p:pic>
      <p:sp>
        <p:nvSpPr>
          <p:cNvPr id="7" name="TextBox 6">
            <a:extLst>
              <a:ext uri="{FF2B5EF4-FFF2-40B4-BE49-F238E27FC236}">
                <a16:creationId xmlns:a16="http://schemas.microsoft.com/office/drawing/2014/main" id="{5BBD76AD-C4D9-472C-AAFF-FA61DC84BEB6}"/>
              </a:ext>
            </a:extLst>
          </p:cNvPr>
          <p:cNvSpPr txBox="1"/>
          <p:nvPr/>
        </p:nvSpPr>
        <p:spPr>
          <a:xfrm>
            <a:off x="914400" y="4188823"/>
            <a:ext cx="8264434" cy="1200329"/>
          </a:xfrm>
          <a:prstGeom prst="rect">
            <a:avLst/>
          </a:prstGeom>
          <a:noFill/>
        </p:spPr>
        <p:txBody>
          <a:bodyPr wrap="square" rtlCol="0">
            <a:spAutoFit/>
          </a:bodyPr>
          <a:lstStyle/>
          <a:p>
            <a:pPr marL="285750" indent="-285750">
              <a:buFont typeface="Arial" panose="020B0604020202020204" pitchFamily="34" charset="0"/>
              <a:buChar char="•"/>
            </a:pPr>
            <a:r>
              <a:rPr lang="en-IN" dirty="0"/>
              <a:t>The above SQL query extracts month, Booster Version, Launch Site name which failed in landing in 2015</a:t>
            </a:r>
          </a:p>
          <a:p>
            <a:pPr marL="285750" indent="-285750">
              <a:buFont typeface="Arial" panose="020B0604020202020204" pitchFamily="34" charset="0"/>
              <a:buChar char="•"/>
            </a:pPr>
            <a:r>
              <a:rPr lang="en-IN" dirty="0"/>
              <a:t>It is important to know which launch site and booster version has failure in a respective year</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1FD02D65-B4FC-833E-7239-03A7B3C638B6}"/>
              </a:ext>
            </a:extLst>
          </p:cNvPr>
          <p:cNvPicPr>
            <a:picLocks noChangeAspect="1"/>
          </p:cNvPicPr>
          <p:nvPr/>
        </p:nvPicPr>
        <p:blipFill>
          <a:blip r:embed="rId3"/>
          <a:stretch>
            <a:fillRect/>
          </a:stretch>
        </p:blipFill>
        <p:spPr>
          <a:xfrm>
            <a:off x="759017" y="1747603"/>
            <a:ext cx="10526594" cy="3362794"/>
          </a:xfrm>
          <a:prstGeom prst="rect">
            <a:avLst/>
          </a:prstGeom>
        </p:spPr>
      </p:pic>
      <p:sp>
        <p:nvSpPr>
          <p:cNvPr id="7" name="TextBox 6">
            <a:extLst>
              <a:ext uri="{FF2B5EF4-FFF2-40B4-BE49-F238E27FC236}">
                <a16:creationId xmlns:a16="http://schemas.microsoft.com/office/drawing/2014/main" id="{86C97425-91FB-AC1A-8B14-DD8FBDC2F6A5}"/>
              </a:ext>
            </a:extLst>
          </p:cNvPr>
          <p:cNvSpPr txBox="1"/>
          <p:nvPr/>
        </p:nvSpPr>
        <p:spPr>
          <a:xfrm>
            <a:off x="759017" y="5564777"/>
            <a:ext cx="7831646" cy="646331"/>
          </a:xfrm>
          <a:prstGeom prst="rect">
            <a:avLst/>
          </a:prstGeom>
          <a:noFill/>
        </p:spPr>
        <p:txBody>
          <a:bodyPr wrap="square" rtlCol="0">
            <a:spAutoFit/>
          </a:bodyPr>
          <a:lstStyle/>
          <a:p>
            <a:pPr marL="285750" indent="-285750">
              <a:buFont typeface="Arial" panose="020B0604020202020204" pitchFamily="34" charset="0"/>
              <a:buChar char="•"/>
            </a:pPr>
            <a:r>
              <a:rPr lang="en-IN" dirty="0"/>
              <a:t>The above SQL query extracts the count of Landing outcomes in descending order from 2010-06-04 to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Marking Launch Sites on Map using Folium</a:t>
            </a:r>
          </a:p>
        </p:txBody>
      </p:sp>
      <p:pic>
        <p:nvPicPr>
          <p:cNvPr id="6" name="Picture 5">
            <a:extLst>
              <a:ext uri="{FF2B5EF4-FFF2-40B4-BE49-F238E27FC236}">
                <a16:creationId xmlns:a16="http://schemas.microsoft.com/office/drawing/2014/main" id="{1B325177-95EE-5D4C-0522-8661AC12F646}"/>
              </a:ext>
            </a:extLst>
          </p:cNvPr>
          <p:cNvPicPr>
            <a:picLocks noChangeAspect="1"/>
          </p:cNvPicPr>
          <p:nvPr/>
        </p:nvPicPr>
        <p:blipFill>
          <a:blip r:embed="rId3"/>
          <a:stretch>
            <a:fillRect/>
          </a:stretch>
        </p:blipFill>
        <p:spPr>
          <a:xfrm>
            <a:off x="2412275" y="1679674"/>
            <a:ext cx="5906971" cy="3498652"/>
          </a:xfrm>
          <a:prstGeom prst="rect">
            <a:avLst/>
          </a:prstGeom>
        </p:spPr>
      </p:pic>
      <p:sp>
        <p:nvSpPr>
          <p:cNvPr id="7" name="TextBox 6">
            <a:extLst>
              <a:ext uri="{FF2B5EF4-FFF2-40B4-BE49-F238E27FC236}">
                <a16:creationId xmlns:a16="http://schemas.microsoft.com/office/drawing/2014/main" id="{E7EC2ED9-FB16-4C59-AB8D-F806C28782A8}"/>
              </a:ext>
            </a:extLst>
          </p:cNvPr>
          <p:cNvSpPr txBox="1"/>
          <p:nvPr/>
        </p:nvSpPr>
        <p:spPr>
          <a:xfrm>
            <a:off x="1419497" y="5608320"/>
            <a:ext cx="7171166" cy="646331"/>
          </a:xfrm>
          <a:prstGeom prst="rect">
            <a:avLst/>
          </a:prstGeom>
          <a:noFill/>
        </p:spPr>
        <p:txBody>
          <a:bodyPr wrap="square" rtlCol="0">
            <a:spAutoFit/>
          </a:bodyPr>
          <a:lstStyle/>
          <a:p>
            <a:pPr marL="285750" indent="-285750">
              <a:buFont typeface="Arial" panose="020B0604020202020204" pitchFamily="34" charset="0"/>
              <a:buChar char="•"/>
            </a:pPr>
            <a:r>
              <a:rPr lang="en-IN" dirty="0"/>
              <a:t>Using Folium.Marker and Folium.Circle we have Marked the all launch site locations on the map</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Marking the Launch Sites according to Landing Outcomes</a:t>
            </a:r>
          </a:p>
        </p:txBody>
      </p:sp>
      <p:pic>
        <p:nvPicPr>
          <p:cNvPr id="4" name="Picture 3">
            <a:extLst>
              <a:ext uri="{FF2B5EF4-FFF2-40B4-BE49-F238E27FC236}">
                <a16:creationId xmlns:a16="http://schemas.microsoft.com/office/drawing/2014/main" id="{C74F4472-BDCF-7CD9-68B1-2D436749F2B8}"/>
              </a:ext>
            </a:extLst>
          </p:cNvPr>
          <p:cNvPicPr>
            <a:picLocks noChangeAspect="1"/>
          </p:cNvPicPr>
          <p:nvPr/>
        </p:nvPicPr>
        <p:blipFill>
          <a:blip r:embed="rId3"/>
          <a:stretch>
            <a:fillRect/>
          </a:stretch>
        </p:blipFill>
        <p:spPr>
          <a:xfrm>
            <a:off x="1227502" y="1520649"/>
            <a:ext cx="8505771" cy="2964265"/>
          </a:xfrm>
          <a:prstGeom prst="rect">
            <a:avLst/>
          </a:prstGeom>
        </p:spPr>
      </p:pic>
      <p:sp>
        <p:nvSpPr>
          <p:cNvPr id="9" name="TextBox 8">
            <a:extLst>
              <a:ext uri="{FF2B5EF4-FFF2-40B4-BE49-F238E27FC236}">
                <a16:creationId xmlns:a16="http://schemas.microsoft.com/office/drawing/2014/main" id="{C81DD550-4136-2910-29FB-F22DF94C0D2A}"/>
              </a:ext>
            </a:extLst>
          </p:cNvPr>
          <p:cNvSpPr txBox="1"/>
          <p:nvPr/>
        </p:nvSpPr>
        <p:spPr>
          <a:xfrm>
            <a:off x="1227502" y="5050971"/>
            <a:ext cx="7838121" cy="1754326"/>
          </a:xfrm>
          <a:prstGeom prst="rect">
            <a:avLst/>
          </a:prstGeom>
          <a:noFill/>
        </p:spPr>
        <p:txBody>
          <a:bodyPr wrap="square" rtlCol="0">
            <a:spAutoFit/>
          </a:bodyPr>
          <a:lstStyle/>
          <a:p>
            <a:pPr marL="285750" indent="-285750">
              <a:buFont typeface="Arial" panose="020B0604020202020204" pitchFamily="34" charset="0"/>
              <a:buChar char="•"/>
            </a:pPr>
            <a:r>
              <a:rPr lang="en-IN" dirty="0"/>
              <a:t>Using The Landing outcome Information created a new column in a data frame called marker colour which is green when Landing outcome is Success else red</a:t>
            </a:r>
          </a:p>
          <a:p>
            <a:pPr marL="285750" indent="-285750">
              <a:buFont typeface="Arial" panose="020B0604020202020204" pitchFamily="34" charset="0"/>
              <a:buChar char="•"/>
            </a:pPr>
            <a:r>
              <a:rPr lang="en-IN" dirty="0"/>
              <a:t>Using Folium.Marker added a marker Icon to the launch site locations with the respective marker colours and it show total number of launches in the map</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Nearest Locations to Launch Site</a:t>
            </a:r>
          </a:p>
        </p:txBody>
      </p:sp>
      <p:pic>
        <p:nvPicPr>
          <p:cNvPr id="4" name="Picture 3">
            <a:extLst>
              <a:ext uri="{FF2B5EF4-FFF2-40B4-BE49-F238E27FC236}">
                <a16:creationId xmlns:a16="http://schemas.microsoft.com/office/drawing/2014/main" id="{88A7D30B-4B4F-A7EF-0990-4963688CF5C2}"/>
              </a:ext>
            </a:extLst>
          </p:cNvPr>
          <p:cNvPicPr>
            <a:picLocks noChangeAspect="1"/>
          </p:cNvPicPr>
          <p:nvPr/>
        </p:nvPicPr>
        <p:blipFill>
          <a:blip r:embed="rId3"/>
          <a:stretch>
            <a:fillRect/>
          </a:stretch>
        </p:blipFill>
        <p:spPr>
          <a:xfrm>
            <a:off x="770011" y="1385988"/>
            <a:ext cx="7684774" cy="4365697"/>
          </a:xfrm>
          <a:prstGeom prst="rect">
            <a:avLst/>
          </a:prstGeom>
        </p:spPr>
      </p:pic>
      <p:sp>
        <p:nvSpPr>
          <p:cNvPr id="6" name="TextBox 5">
            <a:extLst>
              <a:ext uri="{FF2B5EF4-FFF2-40B4-BE49-F238E27FC236}">
                <a16:creationId xmlns:a16="http://schemas.microsoft.com/office/drawing/2014/main" id="{A7153B38-30B4-5F07-B716-6390F9210955}"/>
              </a:ext>
            </a:extLst>
          </p:cNvPr>
          <p:cNvSpPr txBox="1"/>
          <p:nvPr/>
        </p:nvSpPr>
        <p:spPr>
          <a:xfrm>
            <a:off x="770011" y="5857685"/>
            <a:ext cx="7750902" cy="923330"/>
          </a:xfrm>
          <a:prstGeom prst="rect">
            <a:avLst/>
          </a:prstGeom>
          <a:noFill/>
        </p:spPr>
        <p:txBody>
          <a:bodyPr wrap="square" rtlCol="0">
            <a:spAutoFit/>
          </a:bodyPr>
          <a:lstStyle/>
          <a:p>
            <a:pPr marL="285750" indent="-285750">
              <a:buFont typeface="Arial" panose="020B0604020202020204" pitchFamily="34" charset="0"/>
              <a:buChar char="•"/>
            </a:pPr>
            <a:r>
              <a:rPr lang="en-IN" dirty="0"/>
              <a:t>From the above observation we can say that launch sites are far from cities and near to the seas or oceans to make sure that there is no human loss while crash landing </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of All Launch Sites in a Dashboard</a:t>
            </a:r>
          </a:p>
        </p:txBody>
      </p:sp>
      <p:pic>
        <p:nvPicPr>
          <p:cNvPr id="4" name="Picture 3">
            <a:extLst>
              <a:ext uri="{FF2B5EF4-FFF2-40B4-BE49-F238E27FC236}">
                <a16:creationId xmlns:a16="http://schemas.microsoft.com/office/drawing/2014/main" id="{69D22756-6B9C-0190-8551-7FE50B70C114}"/>
              </a:ext>
            </a:extLst>
          </p:cNvPr>
          <p:cNvPicPr>
            <a:picLocks noChangeAspect="1"/>
          </p:cNvPicPr>
          <p:nvPr/>
        </p:nvPicPr>
        <p:blipFill>
          <a:blip r:embed="rId3"/>
          <a:stretch>
            <a:fillRect/>
          </a:stretch>
        </p:blipFill>
        <p:spPr>
          <a:xfrm>
            <a:off x="858308" y="1353185"/>
            <a:ext cx="9135356" cy="3996719"/>
          </a:xfrm>
          <a:prstGeom prst="rect">
            <a:avLst/>
          </a:prstGeom>
        </p:spPr>
      </p:pic>
      <p:sp>
        <p:nvSpPr>
          <p:cNvPr id="6" name="TextBox 5">
            <a:extLst>
              <a:ext uri="{FF2B5EF4-FFF2-40B4-BE49-F238E27FC236}">
                <a16:creationId xmlns:a16="http://schemas.microsoft.com/office/drawing/2014/main" id="{45B441B8-EEDE-A38B-47AC-CC9EA9A8DD26}"/>
              </a:ext>
            </a:extLst>
          </p:cNvPr>
          <p:cNvSpPr txBox="1"/>
          <p:nvPr/>
        </p:nvSpPr>
        <p:spPr>
          <a:xfrm>
            <a:off x="858308" y="5729161"/>
            <a:ext cx="8099575" cy="923330"/>
          </a:xfrm>
          <a:prstGeom prst="rect">
            <a:avLst/>
          </a:prstGeom>
          <a:noFill/>
        </p:spPr>
        <p:txBody>
          <a:bodyPr wrap="square" rtlCol="0">
            <a:spAutoFit/>
          </a:bodyPr>
          <a:lstStyle/>
          <a:p>
            <a:pPr marL="285750" indent="-285750">
              <a:buFont typeface="Arial" panose="020B0604020202020204" pitchFamily="34" charset="0"/>
              <a:buChar char="•"/>
            </a:pPr>
            <a:r>
              <a:rPr lang="en-IN" dirty="0"/>
              <a:t>From the above pie chart we can clearly see that Launch site KSC LC-39A has the highest success rate followed by CCAFS LC-40</a:t>
            </a:r>
          </a:p>
          <a:p>
            <a:pPr marL="285750" indent="-285750">
              <a:buFont typeface="Arial" panose="020B0604020202020204" pitchFamily="34" charset="0"/>
              <a:buChar char="•"/>
            </a:pPr>
            <a:r>
              <a:rPr lang="en-IN" dirty="0"/>
              <a:t>Above pie chart gives the success rate of all launch sites</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351280"/>
            <a:ext cx="10308743" cy="46742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b="1"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The reason to choose SpaceX is its recovery of the first stage of a rocket</a:t>
            </a:r>
          </a:p>
          <a:p>
            <a:pPr>
              <a:spcBef>
                <a:spcPts val="1400"/>
              </a:spcBef>
            </a:pPr>
            <a:r>
              <a:rPr lang="en-US" sz="2200" dirty="0">
                <a:solidFill>
                  <a:schemeClr val="accent3">
                    <a:lumMod val="25000"/>
                  </a:schemeClr>
                </a:solidFill>
                <a:latin typeface="Abadi" panose="020B0604020104020204" pitchFamily="34" charset="0"/>
              </a:rPr>
              <a:t>SpaceX has best pricing</a:t>
            </a:r>
          </a:p>
          <a:p>
            <a:pPr>
              <a:spcBef>
                <a:spcPts val="1400"/>
              </a:spcBef>
            </a:pPr>
            <a:r>
              <a:rPr lang="en-US" sz="2200" dirty="0">
                <a:solidFill>
                  <a:schemeClr val="accent3">
                    <a:lumMod val="25000"/>
                  </a:schemeClr>
                </a:solidFill>
                <a:latin typeface="Abadi" panose="020B0604020104020204" pitchFamily="34" charset="0"/>
              </a:rPr>
              <a:t>It is more economic to use this SpaceX rockets</a:t>
            </a:r>
          </a:p>
          <a:p>
            <a:pPr marL="0" indent="0">
              <a:spcBef>
                <a:spcPts val="1400"/>
              </a:spcBef>
              <a:buNone/>
            </a:pPr>
            <a:r>
              <a:rPr lang="en-US" sz="2200" b="1" dirty="0">
                <a:solidFill>
                  <a:schemeClr val="accent3">
                    <a:lumMod val="25000"/>
                  </a:schemeClr>
                </a:solidFill>
                <a:latin typeface="Abadi" panose="020B0604020104020204" pitchFamily="34" charset="0"/>
              </a:rPr>
              <a:t>Problem:</a:t>
            </a:r>
          </a:p>
          <a:p>
            <a:pPr>
              <a:spcBef>
                <a:spcPts val="1400"/>
              </a:spcBef>
            </a:pPr>
            <a:r>
              <a:rPr lang="en-US" sz="2200" dirty="0">
                <a:solidFill>
                  <a:schemeClr val="accent3">
                    <a:lumMod val="25000"/>
                  </a:schemeClr>
                </a:solidFill>
                <a:latin typeface="Abadi" panose="020B0604020104020204" pitchFamily="34" charset="0"/>
              </a:rPr>
              <a:t>SpaceY wants us to build a machine learning model to predict successful Stage1 recovery</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03431"/>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success rate</a:t>
            </a:r>
          </a:p>
        </p:txBody>
      </p:sp>
      <p:pic>
        <p:nvPicPr>
          <p:cNvPr id="4" name="Picture 3">
            <a:extLst>
              <a:ext uri="{FF2B5EF4-FFF2-40B4-BE49-F238E27FC236}">
                <a16:creationId xmlns:a16="http://schemas.microsoft.com/office/drawing/2014/main" id="{64CE6C47-5F3F-962C-CB30-CDAC81E32867}"/>
              </a:ext>
            </a:extLst>
          </p:cNvPr>
          <p:cNvPicPr>
            <a:picLocks noChangeAspect="1"/>
          </p:cNvPicPr>
          <p:nvPr/>
        </p:nvPicPr>
        <p:blipFill>
          <a:blip r:embed="rId3"/>
          <a:stretch>
            <a:fillRect/>
          </a:stretch>
        </p:blipFill>
        <p:spPr>
          <a:xfrm>
            <a:off x="718842" y="1402062"/>
            <a:ext cx="10754315" cy="3242765"/>
          </a:xfrm>
          <a:prstGeom prst="rect">
            <a:avLst/>
          </a:prstGeom>
        </p:spPr>
      </p:pic>
      <p:sp>
        <p:nvSpPr>
          <p:cNvPr id="6" name="TextBox 5">
            <a:extLst>
              <a:ext uri="{FF2B5EF4-FFF2-40B4-BE49-F238E27FC236}">
                <a16:creationId xmlns:a16="http://schemas.microsoft.com/office/drawing/2014/main" id="{E2640AE9-FD7C-8139-FA8B-A871F8857F2F}"/>
              </a:ext>
            </a:extLst>
          </p:cNvPr>
          <p:cNvSpPr txBox="1"/>
          <p:nvPr/>
        </p:nvSpPr>
        <p:spPr>
          <a:xfrm>
            <a:off x="770011" y="5130350"/>
            <a:ext cx="6885054" cy="923330"/>
          </a:xfrm>
          <a:prstGeom prst="rect">
            <a:avLst/>
          </a:prstGeom>
          <a:noFill/>
        </p:spPr>
        <p:txBody>
          <a:bodyPr wrap="square" rtlCol="0">
            <a:spAutoFit/>
          </a:bodyPr>
          <a:lstStyle/>
          <a:p>
            <a:pPr marL="285750" indent="-285750">
              <a:buFont typeface="Arial" panose="020B0604020202020204" pitchFamily="34" charset="0"/>
              <a:buChar char="•"/>
            </a:pPr>
            <a:r>
              <a:rPr lang="en-IN" dirty="0"/>
              <a:t>From the above pie chart we can say that KSC LC-39A has success rate of 76.9% which is highest of all the other launch sites</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with Payload mass as input </a:t>
            </a:r>
          </a:p>
        </p:txBody>
      </p:sp>
      <p:pic>
        <p:nvPicPr>
          <p:cNvPr id="4" name="Picture 3">
            <a:extLst>
              <a:ext uri="{FF2B5EF4-FFF2-40B4-BE49-F238E27FC236}">
                <a16:creationId xmlns:a16="http://schemas.microsoft.com/office/drawing/2014/main" id="{874AD12F-AE6A-CF86-B301-F085570AF20C}"/>
              </a:ext>
            </a:extLst>
          </p:cNvPr>
          <p:cNvPicPr>
            <a:picLocks noChangeAspect="1"/>
          </p:cNvPicPr>
          <p:nvPr/>
        </p:nvPicPr>
        <p:blipFill>
          <a:blip r:embed="rId3"/>
          <a:stretch>
            <a:fillRect/>
          </a:stretch>
        </p:blipFill>
        <p:spPr>
          <a:xfrm>
            <a:off x="833479" y="1455058"/>
            <a:ext cx="8949852" cy="4218945"/>
          </a:xfrm>
          <a:prstGeom prst="rect">
            <a:avLst/>
          </a:prstGeom>
        </p:spPr>
      </p:pic>
      <p:sp>
        <p:nvSpPr>
          <p:cNvPr id="6" name="TextBox 5">
            <a:extLst>
              <a:ext uri="{FF2B5EF4-FFF2-40B4-BE49-F238E27FC236}">
                <a16:creationId xmlns:a16="http://schemas.microsoft.com/office/drawing/2014/main" id="{AB760B57-A85F-F938-F003-8E3C2B6D2F5D}"/>
              </a:ext>
            </a:extLst>
          </p:cNvPr>
          <p:cNvSpPr txBox="1"/>
          <p:nvPr/>
        </p:nvSpPr>
        <p:spPr>
          <a:xfrm>
            <a:off x="833479" y="5955738"/>
            <a:ext cx="7978748" cy="646331"/>
          </a:xfrm>
          <a:prstGeom prst="rect">
            <a:avLst/>
          </a:prstGeom>
          <a:noFill/>
        </p:spPr>
        <p:txBody>
          <a:bodyPr wrap="square" rtlCol="0">
            <a:spAutoFit/>
          </a:bodyPr>
          <a:lstStyle/>
          <a:p>
            <a:pPr marL="285750" indent="-285750">
              <a:buFont typeface="Arial" panose="020B0604020202020204" pitchFamily="34" charset="0"/>
              <a:buChar char="•"/>
            </a:pPr>
            <a:r>
              <a:rPr lang="en-IN" dirty="0"/>
              <a:t>In the payload mass range of 1000kg – 9000kg Booster Version FT has more success according to the scatter plot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E8C5E36A-52E9-3761-10FD-CF4FE0CE5AFE}"/>
              </a:ext>
            </a:extLst>
          </p:cNvPr>
          <p:cNvPicPr>
            <a:picLocks noChangeAspect="1"/>
          </p:cNvPicPr>
          <p:nvPr/>
        </p:nvPicPr>
        <p:blipFill>
          <a:blip r:embed="rId3"/>
          <a:stretch>
            <a:fillRect/>
          </a:stretch>
        </p:blipFill>
        <p:spPr>
          <a:xfrm>
            <a:off x="835280" y="1654240"/>
            <a:ext cx="5411771" cy="4196883"/>
          </a:xfrm>
          <a:prstGeom prst="rect">
            <a:avLst/>
          </a:prstGeom>
        </p:spPr>
      </p:pic>
      <p:sp>
        <p:nvSpPr>
          <p:cNvPr id="6" name="TextBox 5">
            <a:extLst>
              <a:ext uri="{FF2B5EF4-FFF2-40B4-BE49-F238E27FC236}">
                <a16:creationId xmlns:a16="http://schemas.microsoft.com/office/drawing/2014/main" id="{B2870136-CB71-E7E7-37B6-B7E2DB622A3A}"/>
              </a:ext>
            </a:extLst>
          </p:cNvPr>
          <p:cNvSpPr txBox="1"/>
          <p:nvPr/>
        </p:nvSpPr>
        <p:spPr>
          <a:xfrm>
            <a:off x="7031979" y="2929317"/>
            <a:ext cx="3689968" cy="2585323"/>
          </a:xfrm>
          <a:prstGeom prst="rect">
            <a:avLst/>
          </a:prstGeom>
          <a:noFill/>
        </p:spPr>
        <p:txBody>
          <a:bodyPr wrap="square" rtlCol="0">
            <a:spAutoFit/>
          </a:bodyPr>
          <a:lstStyle/>
          <a:p>
            <a:pPr marL="285750" indent="-285750">
              <a:buFont typeface="Arial" panose="020B0604020202020204" pitchFamily="34" charset="0"/>
              <a:buChar char="•"/>
            </a:pPr>
            <a:r>
              <a:rPr lang="en-IN" dirty="0"/>
              <a:t>The bar graph shows the accuracy of the various models used for prediction.</a:t>
            </a:r>
          </a:p>
          <a:p>
            <a:pPr marL="285750" indent="-285750">
              <a:buFont typeface="Arial" panose="020B0604020202020204" pitchFamily="34" charset="0"/>
              <a:buChar char="•"/>
            </a:pPr>
            <a:r>
              <a:rPr lang="en-IN" dirty="0"/>
              <a:t>The highest accuracy is for the Decision tree model which is 93.33%</a:t>
            </a:r>
          </a:p>
          <a:p>
            <a:pPr marL="285750" indent="-285750">
              <a:buFont typeface="Arial" panose="020B0604020202020204" pitchFamily="34" charset="0"/>
              <a:buChar char="•"/>
            </a:pPr>
            <a:r>
              <a:rPr lang="en-IN" dirty="0"/>
              <a:t>To improve the accuracy of the models we need more data to train and test them</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EFEE1800-EEC3-05B9-6F4A-0E096745B8D6}"/>
              </a:ext>
            </a:extLst>
          </p:cNvPr>
          <p:cNvPicPr>
            <a:picLocks noChangeAspect="1"/>
          </p:cNvPicPr>
          <p:nvPr/>
        </p:nvPicPr>
        <p:blipFill>
          <a:blip r:embed="rId3"/>
          <a:stretch>
            <a:fillRect/>
          </a:stretch>
        </p:blipFill>
        <p:spPr>
          <a:xfrm>
            <a:off x="770011" y="1686795"/>
            <a:ext cx="5439534" cy="4439270"/>
          </a:xfrm>
          <a:prstGeom prst="rect">
            <a:avLst/>
          </a:prstGeom>
        </p:spPr>
      </p:pic>
      <p:sp>
        <p:nvSpPr>
          <p:cNvPr id="6" name="TextBox 5">
            <a:extLst>
              <a:ext uri="{FF2B5EF4-FFF2-40B4-BE49-F238E27FC236}">
                <a16:creationId xmlns:a16="http://schemas.microsoft.com/office/drawing/2014/main" id="{C3DD92F6-FA49-B0DA-21B4-CCF469D60405}"/>
              </a:ext>
            </a:extLst>
          </p:cNvPr>
          <p:cNvSpPr txBox="1"/>
          <p:nvPr/>
        </p:nvSpPr>
        <p:spPr>
          <a:xfrm>
            <a:off x="6764942" y="3188262"/>
            <a:ext cx="4135030" cy="1477328"/>
          </a:xfrm>
          <a:prstGeom prst="rect">
            <a:avLst/>
          </a:prstGeom>
          <a:noFill/>
        </p:spPr>
        <p:txBody>
          <a:bodyPr wrap="square" rtlCol="0">
            <a:spAutoFit/>
          </a:bodyPr>
          <a:lstStyle/>
          <a:p>
            <a:pPr marL="285750" indent="-285750">
              <a:buFont typeface="Arial" panose="020B0604020202020204" pitchFamily="34" charset="0"/>
              <a:buChar char="•"/>
            </a:pPr>
            <a:r>
              <a:rPr lang="en-IN" dirty="0"/>
              <a:t>The confusion matrix shows that the model is predicting the landing with 100% accuracy</a:t>
            </a:r>
          </a:p>
          <a:p>
            <a:pPr marL="285750" indent="-285750">
              <a:buFont typeface="Arial" panose="020B0604020202020204" pitchFamily="34" charset="0"/>
              <a:buChar char="•"/>
            </a:pPr>
            <a:r>
              <a:rPr lang="en-IN" dirty="0"/>
              <a:t>Its is predicting unsuccessful landing with 50% accuracy</a:t>
            </a: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0" y="1874838"/>
            <a:ext cx="5903913" cy="4351337"/>
          </a:xfrm>
          <a:prstGeom prst="rect">
            <a:avLst/>
          </a:prstGeom>
        </p:spPr>
        <p:txBody>
          <a:bodyPr>
            <a:normAutofit/>
          </a:bodyPr>
          <a:lstStyle/>
          <a:p>
            <a:pPr>
              <a:spcBef>
                <a:spcPts val="1400"/>
              </a:spcBef>
            </a:pPr>
            <a:r>
              <a:rPr lang="en-US" sz="2200" dirty="0">
                <a:solidFill>
                  <a:schemeClr val="accent3">
                    <a:lumMod val="25000"/>
                  </a:schemeClr>
                </a:solidFill>
                <a:latin typeface="Abadi" panose="020B0604020104020204" pitchFamily="34" charset="0"/>
              </a:rPr>
              <a:t>We have predicted the successful and unsuccessful landing of the rocket with given data</a:t>
            </a:r>
          </a:p>
          <a:p>
            <a:pPr>
              <a:lnSpc>
                <a:spcPct val="100000"/>
              </a:lnSpc>
              <a:spcBef>
                <a:spcPts val="1400"/>
              </a:spcBef>
            </a:pPr>
            <a:r>
              <a:rPr lang="en-US" sz="2200" dirty="0">
                <a:solidFill>
                  <a:schemeClr val="accent3">
                    <a:lumMod val="25000"/>
                  </a:schemeClr>
                </a:solidFill>
                <a:latin typeface="Abadi" panose="020B0604020104020204" pitchFamily="34" charset="0"/>
              </a:rPr>
              <a:t>Decision Tree model is providing more accurate results than other model with the given data</a:t>
            </a:r>
          </a:p>
          <a:p>
            <a:pPr>
              <a:lnSpc>
                <a:spcPct val="100000"/>
              </a:lnSpc>
              <a:spcBef>
                <a:spcPts val="1400"/>
              </a:spcBef>
            </a:pPr>
            <a:r>
              <a:rPr lang="en-US" sz="2200" dirty="0">
                <a:solidFill>
                  <a:schemeClr val="accent3">
                    <a:lumMod val="25000"/>
                  </a:schemeClr>
                </a:solidFill>
                <a:latin typeface="Abadi" panose="020B0604020104020204" pitchFamily="34" charset="0"/>
              </a:rPr>
              <a:t>We need more data to predict the success and unsuccessful landing more accurately</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0" y="1858963"/>
            <a:ext cx="10515600" cy="435133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Used Plotly dash to make Dashboard which works with user inputs</a:t>
            </a:r>
          </a:p>
          <a:p>
            <a:pPr>
              <a:lnSpc>
                <a:spcPct val="100000"/>
              </a:lnSpc>
              <a:spcBef>
                <a:spcPts val="1400"/>
              </a:spcBef>
            </a:pPr>
            <a:r>
              <a:rPr lang="en-US" sz="2200" dirty="0">
                <a:solidFill>
                  <a:schemeClr val="accent3">
                    <a:lumMod val="25000"/>
                  </a:schemeClr>
                </a:solidFill>
                <a:latin typeface="Abadi" panose="020B0604020104020204" pitchFamily="34" charset="0"/>
              </a:rPr>
              <a:t>Used Matplotlib and seaborn for data visualization</a:t>
            </a:r>
          </a:p>
          <a:p>
            <a:pPr>
              <a:lnSpc>
                <a:spcPct val="100000"/>
              </a:lnSpc>
              <a:spcBef>
                <a:spcPts val="1400"/>
              </a:spcBef>
            </a:pPr>
            <a:r>
              <a:rPr lang="en-US" sz="2200" dirty="0">
                <a:solidFill>
                  <a:schemeClr val="accent3">
                    <a:lumMod val="25000"/>
                  </a:schemeClr>
                </a:solidFill>
                <a:latin typeface="Abadi" panose="020B0604020104020204" pitchFamily="34" charset="0"/>
              </a:rPr>
              <a:t>Used plots like scatter plot, pie chart, line plot, bar plot for visualizing the data</a:t>
            </a:r>
          </a:p>
          <a:p>
            <a:pPr>
              <a:lnSpc>
                <a:spcPct val="100000"/>
              </a:lnSpc>
              <a:spcBef>
                <a:spcPts val="1400"/>
              </a:spcBef>
            </a:pPr>
            <a:r>
              <a:rPr lang="en-US" sz="2200" dirty="0">
                <a:solidFill>
                  <a:schemeClr val="accent3">
                    <a:lumMod val="25000"/>
                  </a:schemeClr>
                </a:solidFill>
                <a:latin typeface="Abadi" panose="020B0604020104020204" pitchFamily="34" charset="0"/>
              </a:rPr>
              <a:t>Used SQLite for exploratory Data Analysis </a:t>
            </a:r>
          </a:p>
          <a:p>
            <a:pPr>
              <a:lnSpc>
                <a:spcPct val="100000"/>
              </a:lnSpc>
              <a:spcBef>
                <a:spcPts val="1400"/>
              </a:spcBef>
            </a:pPr>
            <a:r>
              <a:rPr lang="en-US" sz="2200" dirty="0">
                <a:solidFill>
                  <a:schemeClr val="accent3">
                    <a:lumMod val="25000"/>
                  </a:schemeClr>
                </a:solidFill>
                <a:latin typeface="Abadi" panose="020B0604020104020204" pitchFamily="34" charset="0"/>
              </a:rPr>
              <a:t>Added a Class column which is 1 when successful landing and else 0</a:t>
            </a:r>
          </a:p>
          <a:p>
            <a:pPr>
              <a:lnSpc>
                <a:spcPct val="100000"/>
              </a:lnSpc>
              <a:spcBef>
                <a:spcPts val="1400"/>
              </a:spcBef>
            </a:pPr>
            <a:r>
              <a:rPr lang="en-US" sz="2200" dirty="0">
                <a:solidFill>
                  <a:schemeClr val="accent3">
                    <a:lumMod val="25000"/>
                  </a:schemeClr>
                </a:solidFill>
                <a:latin typeface="Abadi" panose="020B0604020104020204" pitchFamily="34" charset="0"/>
              </a:rPr>
              <a:t>Used Decision Tree, Support Vector Machine, K Nearest Neighbors, Logistic Regression for predicting the class variable</a:t>
            </a:r>
          </a:p>
          <a:p>
            <a:pPr>
              <a:lnSpc>
                <a:spcPct val="100000"/>
              </a:lnSpc>
              <a:spcBef>
                <a:spcPts val="1400"/>
              </a:spcBef>
            </a:pPr>
            <a:r>
              <a:rPr lang="en-US" sz="2200" dirty="0">
                <a:solidFill>
                  <a:schemeClr val="accent3">
                    <a:lumMod val="25000"/>
                  </a:schemeClr>
                </a:solidFill>
                <a:latin typeface="Abadi" panose="020B0604020104020204" pitchFamily="34" charset="0"/>
              </a:rPr>
              <a:t>Used GridSearchCV with cv as 10 for selecting best hyperparameter</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Collected Data from SPACEX API</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Classified Successful and Unsuccessful missions and added a new column class to Data Frame</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Tuned Models using GridSearchCV</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95425"/>
            <a:ext cx="10515600" cy="4683125"/>
          </a:xfrm>
          <a:prstGeom prst="rect">
            <a:avLst/>
          </a:prstGeom>
          <a:solidFill>
            <a:schemeClr val="lt1"/>
          </a:solidFill>
          <a:effectLst>
            <a:outerShdw blurRad="50800" dist="38100" dir="13500000" algn="b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ormAutofit/>
          </a:bodyPr>
          <a:lstStyle/>
          <a:p>
            <a:pPr>
              <a:lnSpc>
                <a:spcPct val="100000"/>
              </a:lnSpc>
              <a:spcBef>
                <a:spcPts val="1400"/>
              </a:spcBef>
            </a:pPr>
            <a:r>
              <a:rPr lang="en-US" sz="2400" dirty="0">
                <a:solidFill>
                  <a:schemeClr val="accent3">
                    <a:lumMod val="25000"/>
                  </a:schemeClr>
                </a:solidFill>
                <a:latin typeface="Abadi" panose="020B0604020104020204" pitchFamily="34" charset="0"/>
              </a:rPr>
              <a:t>The Data sets are collected using SpaceX API calls and Web Scraping from SpaceX’s Wikipedia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following slides gives us the brief information about the data collected using SpaceX API calls and SpaceX Wikipedia Web Scraping</a:t>
            </a:r>
          </a:p>
          <a:p>
            <a:pPr>
              <a:lnSpc>
                <a:spcPct val="100000"/>
              </a:lnSpc>
              <a:spcBef>
                <a:spcPts val="1400"/>
              </a:spcBef>
            </a:pPr>
            <a:r>
              <a:rPr lang="en-US" sz="2200" u="sng" dirty="0">
                <a:solidFill>
                  <a:schemeClr val="accent3">
                    <a:lumMod val="25000"/>
                  </a:schemeClr>
                </a:solidFill>
                <a:latin typeface="Abadi" panose="020B0604020104020204" pitchFamily="34" charset="0"/>
              </a:rPr>
              <a:t>SpaceX API calls Data Columns</a:t>
            </a:r>
            <a:r>
              <a:rPr lang="en-US" sz="2200" dirty="0">
                <a:solidFill>
                  <a:schemeClr val="accent3">
                    <a:lumMod val="25000"/>
                  </a:schemeClr>
                </a:solidFill>
                <a:latin typeface="Abadi" panose="020B0604020104020204" pitchFamily="34" charset="0"/>
              </a:rPr>
              <a:t>:</a:t>
            </a:r>
          </a:p>
          <a:p>
            <a:pPr marL="12700">
              <a:lnSpc>
                <a:spcPts val="2300"/>
              </a:lnSpc>
              <a:spcBef>
                <a:spcPts val="1200"/>
              </a:spcBef>
            </a:pPr>
            <a:r>
              <a:rPr lang="en-IN" sz="1800" spc="-30" dirty="0">
                <a:solidFill>
                  <a:srgbClr val="404040"/>
                </a:solidFill>
                <a:latin typeface="Carlito"/>
                <a:cs typeface="Carlito"/>
              </a:rPr>
              <a:t>FlightNumber, </a:t>
            </a:r>
            <a:r>
              <a:rPr lang="en-IN" sz="1800" spc="-20" dirty="0">
                <a:solidFill>
                  <a:srgbClr val="404040"/>
                </a:solidFill>
                <a:latin typeface="Carlito"/>
                <a:cs typeface="Carlito"/>
              </a:rPr>
              <a:t>Date, </a:t>
            </a:r>
            <a:r>
              <a:rPr lang="en-IN" sz="1800" spc="-25" dirty="0">
                <a:solidFill>
                  <a:srgbClr val="404040"/>
                </a:solidFill>
                <a:latin typeface="Carlito"/>
                <a:cs typeface="Carlito"/>
              </a:rPr>
              <a:t>BoosterVersion, </a:t>
            </a:r>
            <a:r>
              <a:rPr lang="en-IN" sz="1800" spc="-20" dirty="0">
                <a:solidFill>
                  <a:srgbClr val="404040"/>
                </a:solidFill>
                <a:latin typeface="Carlito"/>
                <a:cs typeface="Carlito"/>
              </a:rPr>
              <a:t>PayloadMass, </a:t>
            </a:r>
            <a:r>
              <a:rPr lang="en-IN" sz="1800" spc="-5" dirty="0">
                <a:solidFill>
                  <a:srgbClr val="404040"/>
                </a:solidFill>
                <a:latin typeface="Carlito"/>
                <a:cs typeface="Carlito"/>
              </a:rPr>
              <a:t>Orbit, LaunchSite, </a:t>
            </a:r>
            <a:r>
              <a:rPr lang="en-IN" sz="1800" spc="-15" dirty="0">
                <a:solidFill>
                  <a:srgbClr val="404040"/>
                </a:solidFill>
                <a:latin typeface="Carlito"/>
                <a:cs typeface="Carlito"/>
              </a:rPr>
              <a:t>Outcome, </a:t>
            </a:r>
            <a:r>
              <a:rPr lang="en-IN" sz="1800" spc="-5" dirty="0">
                <a:solidFill>
                  <a:srgbClr val="404040"/>
                </a:solidFill>
                <a:latin typeface="Carlito"/>
                <a:cs typeface="Carlito"/>
              </a:rPr>
              <a:t>Flights,</a:t>
            </a:r>
            <a:r>
              <a:rPr lang="en-IN" sz="1800" spc="55" dirty="0">
                <a:solidFill>
                  <a:srgbClr val="404040"/>
                </a:solidFill>
                <a:latin typeface="Carlito"/>
                <a:cs typeface="Carlito"/>
              </a:rPr>
              <a:t> </a:t>
            </a:r>
            <a:r>
              <a:rPr lang="en-IN" sz="1800" dirty="0" err="1">
                <a:solidFill>
                  <a:srgbClr val="404040"/>
                </a:solidFill>
                <a:latin typeface="Carlito"/>
                <a:cs typeface="Carlito"/>
              </a:rPr>
              <a:t>GridFins</a:t>
            </a:r>
            <a:r>
              <a:rPr lang="en-IN" sz="1800" dirty="0">
                <a:solidFill>
                  <a:srgbClr val="404040"/>
                </a:solidFill>
                <a:latin typeface="Carlito"/>
                <a:cs typeface="Carlito"/>
              </a:rPr>
              <a:t>, </a:t>
            </a:r>
            <a:r>
              <a:rPr lang="en-IN" sz="1800" spc="-5" dirty="0">
                <a:solidFill>
                  <a:srgbClr val="404040"/>
                </a:solidFill>
                <a:latin typeface="Carlito"/>
                <a:cs typeface="Carlito"/>
              </a:rPr>
              <a:t>Reused, Legs, </a:t>
            </a:r>
            <a:r>
              <a:rPr lang="en-IN" sz="1800" spc="-10" dirty="0">
                <a:solidFill>
                  <a:srgbClr val="404040"/>
                </a:solidFill>
                <a:latin typeface="Carlito"/>
                <a:cs typeface="Carlito"/>
              </a:rPr>
              <a:t>LandingPad, </a:t>
            </a:r>
            <a:r>
              <a:rPr lang="en-IN" sz="1800" dirty="0">
                <a:solidFill>
                  <a:srgbClr val="404040"/>
                </a:solidFill>
                <a:latin typeface="Carlito"/>
                <a:cs typeface="Carlito"/>
              </a:rPr>
              <a:t>Block, </a:t>
            </a:r>
            <a:r>
              <a:rPr lang="en-IN" sz="1800" spc="-10" dirty="0">
                <a:solidFill>
                  <a:srgbClr val="404040"/>
                </a:solidFill>
                <a:latin typeface="Carlito"/>
                <a:cs typeface="Carlito"/>
              </a:rPr>
              <a:t>ReusedCount, </a:t>
            </a:r>
            <a:r>
              <a:rPr lang="en-IN" sz="1800" spc="-5" dirty="0">
                <a:solidFill>
                  <a:srgbClr val="404040"/>
                </a:solidFill>
                <a:latin typeface="Carlito"/>
                <a:cs typeface="Carlito"/>
              </a:rPr>
              <a:t>Serial, Longitude,</a:t>
            </a:r>
            <a:r>
              <a:rPr lang="en-IN" sz="1800" spc="-229" dirty="0">
                <a:solidFill>
                  <a:srgbClr val="404040"/>
                </a:solidFill>
                <a:latin typeface="Carlito"/>
                <a:cs typeface="Carlito"/>
              </a:rPr>
              <a:t> </a:t>
            </a:r>
            <a:r>
              <a:rPr lang="en-IN" sz="1800" spc="-5" dirty="0">
                <a:solidFill>
                  <a:srgbClr val="404040"/>
                </a:solidFill>
                <a:latin typeface="Carlito"/>
                <a:cs typeface="Carlito"/>
              </a:rPr>
              <a:t>Latitude</a:t>
            </a:r>
            <a:endParaRPr lang="en-IN" sz="1800" dirty="0">
              <a:latin typeface="Carlito"/>
              <a:cs typeface="Carlito"/>
            </a:endParaRPr>
          </a:p>
          <a:p>
            <a:pPr marL="12700">
              <a:lnSpc>
                <a:spcPct val="100000"/>
              </a:lnSpc>
              <a:spcBef>
                <a:spcPts val="1105"/>
              </a:spcBef>
            </a:pPr>
            <a:r>
              <a:rPr lang="en-IN" sz="2200" u="heavy" dirty="0">
                <a:solidFill>
                  <a:srgbClr val="404040"/>
                </a:solidFill>
                <a:uFill>
                  <a:solidFill>
                    <a:srgbClr val="404040"/>
                  </a:solidFill>
                </a:uFill>
                <a:latin typeface="Abadi" panose="020B0604020104020204" pitchFamily="34" charset="0"/>
                <a:cs typeface="Carlito"/>
              </a:rPr>
              <a:t>Wikipedia </a:t>
            </a:r>
            <a:r>
              <a:rPr lang="en-IN" sz="2200" u="heavy" spc="-25" dirty="0" err="1">
                <a:solidFill>
                  <a:srgbClr val="404040"/>
                </a:solidFill>
                <a:uFill>
                  <a:solidFill>
                    <a:srgbClr val="404040"/>
                  </a:solidFill>
                </a:uFill>
                <a:latin typeface="Abadi" panose="020B0604020104020204" pitchFamily="34" charset="0"/>
                <a:cs typeface="Carlito"/>
              </a:rPr>
              <a:t>Webscrap</a:t>
            </a:r>
            <a:r>
              <a:rPr lang="en-IN" sz="2200" u="heavy" spc="-25" dirty="0">
                <a:solidFill>
                  <a:srgbClr val="404040"/>
                </a:solidFill>
                <a:uFill>
                  <a:solidFill>
                    <a:srgbClr val="404040"/>
                  </a:solidFill>
                </a:uFill>
                <a:latin typeface="Abadi" panose="020B0604020104020204" pitchFamily="34" charset="0"/>
                <a:cs typeface="Carlito"/>
              </a:rPr>
              <a:t> Data</a:t>
            </a:r>
            <a:r>
              <a:rPr lang="en-IN" sz="2200" u="heavy" spc="-125" dirty="0">
                <a:solidFill>
                  <a:srgbClr val="404040"/>
                </a:solidFill>
                <a:uFill>
                  <a:solidFill>
                    <a:srgbClr val="404040"/>
                  </a:solidFill>
                </a:uFill>
                <a:latin typeface="Abadi" panose="020B0604020104020204" pitchFamily="34" charset="0"/>
                <a:cs typeface="Carlito"/>
              </a:rPr>
              <a:t> </a:t>
            </a:r>
            <a:r>
              <a:rPr lang="en-IN" sz="2200" u="heavy" spc="-5" dirty="0">
                <a:solidFill>
                  <a:srgbClr val="404040"/>
                </a:solidFill>
                <a:uFill>
                  <a:solidFill>
                    <a:srgbClr val="404040"/>
                  </a:solidFill>
                </a:uFill>
                <a:latin typeface="Abadi" panose="020B0604020104020204" pitchFamily="34" charset="0"/>
                <a:cs typeface="Carlito"/>
              </a:rPr>
              <a:t>Columns:</a:t>
            </a:r>
            <a:endParaRPr lang="en-IN" sz="2200" dirty="0">
              <a:latin typeface="Abadi" panose="020B0604020104020204" pitchFamily="34" charset="0"/>
              <a:cs typeface="Carlito"/>
            </a:endParaRPr>
          </a:p>
          <a:p>
            <a:pPr marL="12700" marR="837565">
              <a:lnSpc>
                <a:spcPts val="2200"/>
              </a:lnSpc>
              <a:spcBef>
                <a:spcPts val="1440"/>
              </a:spcBef>
            </a:pPr>
            <a:r>
              <a:rPr lang="en-IN" sz="1800" spc="-15" dirty="0">
                <a:solidFill>
                  <a:srgbClr val="404040"/>
                </a:solidFill>
                <a:latin typeface="Carlito"/>
                <a:cs typeface="Carlito"/>
              </a:rPr>
              <a:t>Flight </a:t>
            </a:r>
            <a:r>
              <a:rPr lang="en-IN" sz="1800" dirty="0">
                <a:solidFill>
                  <a:srgbClr val="404040"/>
                </a:solidFill>
                <a:latin typeface="Carlito"/>
                <a:cs typeface="Carlito"/>
              </a:rPr>
              <a:t>No., </a:t>
            </a:r>
            <a:r>
              <a:rPr lang="en-IN" sz="1800" spc="-5" dirty="0">
                <a:solidFill>
                  <a:srgbClr val="404040"/>
                </a:solidFill>
                <a:latin typeface="Carlito"/>
                <a:cs typeface="Carlito"/>
              </a:rPr>
              <a:t>Launch </a:t>
            </a:r>
            <a:r>
              <a:rPr lang="en-IN" sz="1800" spc="-20" dirty="0">
                <a:solidFill>
                  <a:srgbClr val="404040"/>
                </a:solidFill>
                <a:latin typeface="Carlito"/>
                <a:cs typeface="Carlito"/>
              </a:rPr>
              <a:t>site, </a:t>
            </a:r>
            <a:r>
              <a:rPr lang="en-IN" sz="1800" spc="-25" dirty="0">
                <a:solidFill>
                  <a:srgbClr val="404040"/>
                </a:solidFill>
                <a:latin typeface="Carlito"/>
                <a:cs typeface="Carlito"/>
              </a:rPr>
              <a:t>Payload, </a:t>
            </a:r>
            <a:r>
              <a:rPr lang="en-IN" sz="1800" spc="-20" dirty="0">
                <a:solidFill>
                  <a:srgbClr val="404040"/>
                </a:solidFill>
                <a:latin typeface="Carlito"/>
                <a:cs typeface="Carlito"/>
              </a:rPr>
              <a:t>PayloadMass, </a:t>
            </a:r>
            <a:r>
              <a:rPr lang="en-IN" sz="1800" spc="-5" dirty="0">
                <a:solidFill>
                  <a:srgbClr val="404040"/>
                </a:solidFill>
                <a:latin typeface="Carlito"/>
                <a:cs typeface="Carlito"/>
              </a:rPr>
              <a:t>Orbit, </a:t>
            </a:r>
            <a:r>
              <a:rPr lang="en-IN" sz="1800" spc="-60" dirty="0">
                <a:solidFill>
                  <a:srgbClr val="404040"/>
                </a:solidFill>
                <a:latin typeface="Carlito"/>
                <a:cs typeface="Carlito"/>
              </a:rPr>
              <a:t>Customer, </a:t>
            </a:r>
            <a:r>
              <a:rPr lang="en-IN" sz="1800" spc="-5" dirty="0">
                <a:solidFill>
                  <a:srgbClr val="404040"/>
                </a:solidFill>
                <a:latin typeface="Carlito"/>
                <a:cs typeface="Carlito"/>
              </a:rPr>
              <a:t>Launch </a:t>
            </a:r>
            <a:r>
              <a:rPr lang="en-IN" sz="1800" spc="-15" dirty="0">
                <a:solidFill>
                  <a:srgbClr val="404040"/>
                </a:solidFill>
                <a:latin typeface="Carlito"/>
                <a:cs typeface="Carlito"/>
              </a:rPr>
              <a:t>outcome, </a:t>
            </a:r>
            <a:r>
              <a:rPr lang="en-IN" sz="1800" spc="-45" dirty="0">
                <a:solidFill>
                  <a:srgbClr val="404040"/>
                </a:solidFill>
                <a:latin typeface="Carlito"/>
                <a:cs typeface="Carlito"/>
              </a:rPr>
              <a:t>Version  </a:t>
            </a:r>
            <a:r>
              <a:rPr lang="en-IN" sz="1800" spc="-60" dirty="0">
                <a:solidFill>
                  <a:srgbClr val="404040"/>
                </a:solidFill>
                <a:latin typeface="Carlito"/>
                <a:cs typeface="Carlito"/>
              </a:rPr>
              <a:t>Booster, </a:t>
            </a:r>
            <a:r>
              <a:rPr lang="en-IN" sz="1800" spc="-20" dirty="0">
                <a:solidFill>
                  <a:srgbClr val="404040"/>
                </a:solidFill>
                <a:latin typeface="Carlito"/>
                <a:cs typeface="Carlito"/>
              </a:rPr>
              <a:t>Booster </a:t>
            </a:r>
            <a:r>
              <a:rPr lang="en-IN" sz="1800" dirty="0">
                <a:solidFill>
                  <a:srgbClr val="404040"/>
                </a:solidFill>
                <a:latin typeface="Carlito"/>
                <a:cs typeface="Carlito"/>
              </a:rPr>
              <a:t>landing, </a:t>
            </a:r>
            <a:r>
              <a:rPr lang="en-IN" sz="1800" spc="-20" dirty="0">
                <a:solidFill>
                  <a:srgbClr val="404040"/>
                </a:solidFill>
                <a:latin typeface="Carlito"/>
                <a:cs typeface="Carlito"/>
              </a:rPr>
              <a:t>Date,</a:t>
            </a:r>
            <a:r>
              <a:rPr lang="en-IN" sz="1800" spc="40" dirty="0">
                <a:solidFill>
                  <a:srgbClr val="404040"/>
                </a:solidFill>
                <a:latin typeface="Carlito"/>
                <a:cs typeface="Carlito"/>
              </a:rPr>
              <a:t> </a:t>
            </a:r>
            <a:r>
              <a:rPr lang="en-IN" sz="1800" spc="-5" dirty="0">
                <a:solidFill>
                  <a:srgbClr val="404040"/>
                </a:solidFill>
                <a:latin typeface="Carlito"/>
                <a:cs typeface="Carlito"/>
              </a:rPr>
              <a:t>Time</a:t>
            </a:r>
            <a:endParaRPr lang="en-IN" sz="1800" dirty="0">
              <a:latin typeface="Carlito"/>
              <a:cs typeface="Carlito"/>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5897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722438"/>
            <a:ext cx="4640263" cy="4225925"/>
          </a:xfrm>
          <a:prstGeom prst="rect">
            <a:avLst/>
          </a:prstGeom>
          <a:noFill/>
          <a:ln>
            <a:noFill/>
          </a:ln>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rmAutofit fontScale="92500" lnSpcReduction="20000"/>
          </a:bodyPr>
          <a:lstStyle/>
          <a:p>
            <a:pPr marL="0" indent="0">
              <a:buNone/>
            </a:pPr>
            <a:endParaRPr lang="en-US" sz="2200" dirty="0">
              <a:solidFill>
                <a:schemeClr val="accent3">
                  <a:lumMod val="25000"/>
                </a:schemeClr>
              </a:solidFill>
              <a:latin typeface="Abadi"/>
            </a:endParaRPr>
          </a:p>
          <a:p>
            <a:pPr marL="0" indent="0">
              <a:buNone/>
            </a:pPr>
            <a:endParaRPr lang="en-US" sz="2200" dirty="0">
              <a:solidFill>
                <a:schemeClr val="accent3">
                  <a:lumMod val="25000"/>
                </a:schemeClr>
              </a:solidFill>
              <a:latin typeface="Abadi"/>
            </a:endParaRPr>
          </a:p>
          <a:p>
            <a:pPr marL="0" indent="0" algn="ctr">
              <a:buNone/>
            </a:pPr>
            <a:r>
              <a:rPr lang="en-US" sz="3200" dirty="0">
                <a:ln w="0"/>
                <a:solidFill>
                  <a:schemeClr val="tx1"/>
                </a:solidFill>
                <a:effectLst>
                  <a:outerShdw blurRad="38100" dist="19050" dir="2700000" algn="tl" rotWithShape="0">
                    <a:schemeClr val="dk1">
                      <a:alpha val="40000"/>
                    </a:schemeClr>
                  </a:outerShdw>
                </a:effectLst>
                <a:latin typeface="Abadi"/>
              </a:rPr>
              <a:t>DATACOLLECTION</a:t>
            </a:r>
          </a:p>
          <a:p>
            <a:pPr marL="0" indent="0" algn="ctr">
              <a:buNone/>
            </a:pPr>
            <a:r>
              <a:rPr lang="en-US" sz="3200" dirty="0">
                <a:ln w="0"/>
                <a:solidFill>
                  <a:schemeClr val="tx1"/>
                </a:solidFill>
                <a:effectLst>
                  <a:outerShdw blurRad="38100" dist="19050" dir="2700000" algn="tl" rotWithShape="0">
                    <a:schemeClr val="dk1">
                      <a:alpha val="40000"/>
                    </a:schemeClr>
                  </a:outerShdw>
                </a:effectLst>
                <a:latin typeface="Abadi"/>
              </a:rPr>
              <a:t>(SPACEX API)</a:t>
            </a:r>
          </a:p>
          <a:p>
            <a:pPr marL="0" indent="0">
              <a:buNone/>
            </a:pPr>
            <a:endParaRPr lang="en-US" sz="2200" dirty="0">
              <a:solidFill>
                <a:schemeClr val="accent3">
                  <a:lumMod val="25000"/>
                </a:schemeClr>
              </a:solidFill>
              <a:latin typeface="Abadi"/>
            </a:endParaRPr>
          </a:p>
          <a:p>
            <a:pPr marL="0" indent="0">
              <a:buNone/>
            </a:pPr>
            <a:endParaRPr lang="en-US" sz="2200" dirty="0">
              <a:solidFill>
                <a:schemeClr val="accent3">
                  <a:lumMod val="25000"/>
                </a:schemeClr>
              </a:solidFill>
              <a:latin typeface="Abadi"/>
            </a:endParaRPr>
          </a:p>
          <a:p>
            <a:pPr marL="0" indent="0">
              <a:buNone/>
            </a:pPr>
            <a:endParaRPr lang="en-US" sz="2200" dirty="0">
              <a:solidFill>
                <a:schemeClr val="accent3">
                  <a:lumMod val="25000"/>
                </a:schemeClr>
              </a:solidFill>
              <a:latin typeface="Abadi"/>
            </a:endParaRPr>
          </a:p>
          <a:p>
            <a:r>
              <a:rPr lang="en-US" sz="2200" dirty="0">
                <a:solidFill>
                  <a:schemeClr val="accent3">
                    <a:lumMod val="25000"/>
                  </a:schemeClr>
                </a:solidFill>
                <a:latin typeface="Abadi"/>
              </a:rPr>
              <a:t>GitHub:</a:t>
            </a:r>
          </a:p>
          <a:p>
            <a:pPr>
              <a:buFont typeface="Calibri" panose="020F0502020204030204" pitchFamily="34" charset="0"/>
              <a:buChar char="․"/>
            </a:pPr>
            <a:r>
              <a:rPr lang="en-US" sz="1800" dirty="0">
                <a:ln w="0"/>
                <a:solidFill>
                  <a:schemeClr val="tx1"/>
                </a:solidFill>
                <a:effectLst>
                  <a:outerShdw blurRad="38100" dist="19050" dir="2700000" algn="tl" rotWithShape="0">
                    <a:schemeClr val="dk1">
                      <a:alpha val="40000"/>
                    </a:schemeClr>
                  </a:outerShdw>
                </a:effectLst>
                <a:hlinkClick r:id="rId2"/>
              </a:rPr>
              <a:t>https://github.com/Teja5353/Capstone_DataScience/blob/main/jupyter-labs-spacex-data-collection-api.ipynb</a:t>
            </a:r>
            <a:endParaRPr lang="en-US" sz="1800" dirty="0">
              <a:ln w="0"/>
              <a:solidFill>
                <a:schemeClr val="tx1"/>
              </a:solidFill>
              <a:effectLst>
                <a:outerShdw blurRad="38100" dist="19050" dir="2700000" algn="tl" rotWithShape="0">
                  <a:schemeClr val="dk1">
                    <a:alpha val="40000"/>
                  </a:schemeClr>
                </a:outerShdw>
              </a:effectLst>
            </a:endParaRPr>
          </a:p>
          <a:p>
            <a:pPr marL="0" indent="0">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pSp>
        <p:nvGrpSpPr>
          <p:cNvPr id="7" name="Group 6">
            <a:extLst>
              <a:ext uri="{FF2B5EF4-FFF2-40B4-BE49-F238E27FC236}">
                <a16:creationId xmlns:a16="http://schemas.microsoft.com/office/drawing/2014/main" id="{CB77FA0C-6B03-4B47-E923-C05D01D0D1FE}"/>
              </a:ext>
            </a:extLst>
          </p:cNvPr>
          <p:cNvGrpSpPr/>
          <p:nvPr/>
        </p:nvGrpSpPr>
        <p:grpSpPr>
          <a:xfrm>
            <a:off x="5572520" y="1906865"/>
            <a:ext cx="5497040" cy="3761132"/>
            <a:chOff x="5572520" y="1906865"/>
            <a:chExt cx="5497040" cy="3761132"/>
          </a:xfrm>
        </p:grpSpPr>
        <p:sp>
          <p:nvSpPr>
            <p:cNvPr id="8" name="Freeform: Shape 7">
              <a:extLst>
                <a:ext uri="{FF2B5EF4-FFF2-40B4-BE49-F238E27FC236}">
                  <a16:creationId xmlns:a16="http://schemas.microsoft.com/office/drawing/2014/main" id="{F180DFE0-D60F-B447-23C3-358A618579A8}"/>
                </a:ext>
              </a:extLst>
            </p:cNvPr>
            <p:cNvSpPr/>
            <p:nvPr/>
          </p:nvSpPr>
          <p:spPr>
            <a:xfrm>
              <a:off x="5572520" y="1906865"/>
              <a:ext cx="1446589" cy="867953"/>
            </a:xfrm>
            <a:custGeom>
              <a:avLst/>
              <a:gdLst>
                <a:gd name="connsiteX0" fmla="*/ 0 w 1446589"/>
                <a:gd name="connsiteY0" fmla="*/ 86795 h 867953"/>
                <a:gd name="connsiteX1" fmla="*/ 86795 w 1446589"/>
                <a:gd name="connsiteY1" fmla="*/ 0 h 867953"/>
                <a:gd name="connsiteX2" fmla="*/ 1359794 w 1446589"/>
                <a:gd name="connsiteY2" fmla="*/ 0 h 867953"/>
                <a:gd name="connsiteX3" fmla="*/ 1446589 w 1446589"/>
                <a:gd name="connsiteY3" fmla="*/ 86795 h 867953"/>
                <a:gd name="connsiteX4" fmla="*/ 1446589 w 1446589"/>
                <a:gd name="connsiteY4" fmla="*/ 781158 h 867953"/>
                <a:gd name="connsiteX5" fmla="*/ 1359794 w 1446589"/>
                <a:gd name="connsiteY5" fmla="*/ 867953 h 867953"/>
                <a:gd name="connsiteX6" fmla="*/ 86795 w 1446589"/>
                <a:gd name="connsiteY6" fmla="*/ 867953 h 867953"/>
                <a:gd name="connsiteX7" fmla="*/ 0 w 1446589"/>
                <a:gd name="connsiteY7" fmla="*/ 781158 h 867953"/>
                <a:gd name="connsiteX8" fmla="*/ 0 w 1446589"/>
                <a:gd name="connsiteY8" fmla="*/ 86795 h 867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6589" h="867953">
                  <a:moveTo>
                    <a:pt x="0" y="86795"/>
                  </a:moveTo>
                  <a:cubicBezTo>
                    <a:pt x="0" y="38859"/>
                    <a:pt x="38859" y="0"/>
                    <a:pt x="86795" y="0"/>
                  </a:cubicBezTo>
                  <a:lnTo>
                    <a:pt x="1359794" y="0"/>
                  </a:lnTo>
                  <a:cubicBezTo>
                    <a:pt x="1407730" y="0"/>
                    <a:pt x="1446589" y="38859"/>
                    <a:pt x="1446589" y="86795"/>
                  </a:cubicBezTo>
                  <a:lnTo>
                    <a:pt x="1446589" y="781158"/>
                  </a:lnTo>
                  <a:cubicBezTo>
                    <a:pt x="1446589" y="829094"/>
                    <a:pt x="1407730" y="867953"/>
                    <a:pt x="1359794" y="867953"/>
                  </a:cubicBezTo>
                  <a:lnTo>
                    <a:pt x="86795" y="867953"/>
                  </a:lnTo>
                  <a:cubicBezTo>
                    <a:pt x="38859" y="867953"/>
                    <a:pt x="0" y="829094"/>
                    <a:pt x="0" y="781158"/>
                  </a:cubicBezTo>
                  <a:lnTo>
                    <a:pt x="0" y="86795"/>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63521" tIns="63521" rIns="63521" bIns="63521" numCol="1" spcCol="1270" anchor="ctr" anchorCtr="0">
              <a:noAutofit/>
            </a:bodyPr>
            <a:lstStyle/>
            <a:p>
              <a:pPr marL="0" lvl="0" indent="0" algn="ctr" defTabSz="444500">
                <a:lnSpc>
                  <a:spcPct val="90000"/>
                </a:lnSpc>
                <a:spcBef>
                  <a:spcPct val="0"/>
                </a:spcBef>
                <a:spcAft>
                  <a:spcPct val="35000"/>
                </a:spcAft>
                <a:buNone/>
              </a:pPr>
              <a:r>
                <a:rPr lang="en-US" sz="1000" kern="1200" dirty="0"/>
                <a:t>Request(</a:t>
              </a:r>
              <a:r>
                <a:rPr lang="en-US" sz="1000" kern="1200" baseline="0" dirty="0"/>
                <a:t>SpaceX</a:t>
              </a:r>
              <a:r>
                <a:rPr lang="en-US" sz="1000" kern="1200" dirty="0"/>
                <a:t> API)</a:t>
              </a:r>
              <a:endParaRPr lang="en-IN" sz="1000" kern="1200" dirty="0"/>
            </a:p>
          </p:txBody>
        </p:sp>
        <p:sp>
          <p:nvSpPr>
            <p:cNvPr id="9" name="Freeform: Shape 8">
              <a:extLst>
                <a:ext uri="{FF2B5EF4-FFF2-40B4-BE49-F238E27FC236}">
                  <a16:creationId xmlns:a16="http://schemas.microsoft.com/office/drawing/2014/main" id="{4B949A65-918E-FA81-4EF1-FBDA3C7ADAD3}"/>
                </a:ext>
              </a:extLst>
            </p:cNvPr>
            <p:cNvSpPr/>
            <p:nvPr/>
          </p:nvSpPr>
          <p:spPr>
            <a:xfrm>
              <a:off x="7146410" y="2161465"/>
              <a:ext cx="306676" cy="358754"/>
            </a:xfrm>
            <a:custGeom>
              <a:avLst/>
              <a:gdLst>
                <a:gd name="connsiteX0" fmla="*/ 0 w 306676"/>
                <a:gd name="connsiteY0" fmla="*/ 71751 h 358754"/>
                <a:gd name="connsiteX1" fmla="*/ 153338 w 306676"/>
                <a:gd name="connsiteY1" fmla="*/ 71751 h 358754"/>
                <a:gd name="connsiteX2" fmla="*/ 153338 w 306676"/>
                <a:gd name="connsiteY2" fmla="*/ 0 h 358754"/>
                <a:gd name="connsiteX3" fmla="*/ 306676 w 306676"/>
                <a:gd name="connsiteY3" fmla="*/ 179377 h 358754"/>
                <a:gd name="connsiteX4" fmla="*/ 153338 w 306676"/>
                <a:gd name="connsiteY4" fmla="*/ 358754 h 358754"/>
                <a:gd name="connsiteX5" fmla="*/ 153338 w 306676"/>
                <a:gd name="connsiteY5" fmla="*/ 287003 h 358754"/>
                <a:gd name="connsiteX6" fmla="*/ 0 w 306676"/>
                <a:gd name="connsiteY6" fmla="*/ 287003 h 358754"/>
                <a:gd name="connsiteX7" fmla="*/ 0 w 306676"/>
                <a:gd name="connsiteY7" fmla="*/ 71751 h 35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6676" h="358754">
                  <a:moveTo>
                    <a:pt x="0" y="71751"/>
                  </a:moveTo>
                  <a:lnTo>
                    <a:pt x="153338" y="71751"/>
                  </a:lnTo>
                  <a:lnTo>
                    <a:pt x="153338" y="0"/>
                  </a:lnTo>
                  <a:lnTo>
                    <a:pt x="306676" y="179377"/>
                  </a:lnTo>
                  <a:lnTo>
                    <a:pt x="153338" y="358754"/>
                  </a:lnTo>
                  <a:lnTo>
                    <a:pt x="153338" y="287003"/>
                  </a:lnTo>
                  <a:lnTo>
                    <a:pt x="0" y="287003"/>
                  </a:lnTo>
                  <a:lnTo>
                    <a:pt x="0" y="71751"/>
                  </a:lnTo>
                  <a:close/>
                </a:path>
              </a:pathLst>
            </a:custGeom>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0" tIns="71751" rIns="92003" bIns="71751" numCol="1" spcCol="1270" anchor="ctr" anchorCtr="0">
              <a:noAutofit/>
            </a:bodyPr>
            <a:lstStyle/>
            <a:p>
              <a:pPr marL="0" lvl="0" indent="0" algn="ctr" defTabSz="666750">
                <a:lnSpc>
                  <a:spcPct val="90000"/>
                </a:lnSpc>
                <a:spcBef>
                  <a:spcPct val="0"/>
                </a:spcBef>
                <a:spcAft>
                  <a:spcPct val="35000"/>
                </a:spcAft>
                <a:buNone/>
              </a:pPr>
              <a:endParaRPr lang="en-IN" sz="1500" kern="1200"/>
            </a:p>
          </p:txBody>
        </p:sp>
        <p:sp>
          <p:nvSpPr>
            <p:cNvPr id="10" name="Freeform: Shape 9">
              <a:extLst>
                <a:ext uri="{FF2B5EF4-FFF2-40B4-BE49-F238E27FC236}">
                  <a16:creationId xmlns:a16="http://schemas.microsoft.com/office/drawing/2014/main" id="{A9EEC083-4F51-B8E6-873D-F73DCF1CA381}"/>
                </a:ext>
              </a:extLst>
            </p:cNvPr>
            <p:cNvSpPr/>
            <p:nvPr/>
          </p:nvSpPr>
          <p:spPr>
            <a:xfrm>
              <a:off x="7597746" y="1906865"/>
              <a:ext cx="1446589" cy="867953"/>
            </a:xfrm>
            <a:custGeom>
              <a:avLst/>
              <a:gdLst>
                <a:gd name="connsiteX0" fmla="*/ 0 w 1446589"/>
                <a:gd name="connsiteY0" fmla="*/ 86795 h 867953"/>
                <a:gd name="connsiteX1" fmla="*/ 86795 w 1446589"/>
                <a:gd name="connsiteY1" fmla="*/ 0 h 867953"/>
                <a:gd name="connsiteX2" fmla="*/ 1359794 w 1446589"/>
                <a:gd name="connsiteY2" fmla="*/ 0 h 867953"/>
                <a:gd name="connsiteX3" fmla="*/ 1446589 w 1446589"/>
                <a:gd name="connsiteY3" fmla="*/ 86795 h 867953"/>
                <a:gd name="connsiteX4" fmla="*/ 1446589 w 1446589"/>
                <a:gd name="connsiteY4" fmla="*/ 781158 h 867953"/>
                <a:gd name="connsiteX5" fmla="*/ 1359794 w 1446589"/>
                <a:gd name="connsiteY5" fmla="*/ 867953 h 867953"/>
                <a:gd name="connsiteX6" fmla="*/ 86795 w 1446589"/>
                <a:gd name="connsiteY6" fmla="*/ 867953 h 867953"/>
                <a:gd name="connsiteX7" fmla="*/ 0 w 1446589"/>
                <a:gd name="connsiteY7" fmla="*/ 781158 h 867953"/>
                <a:gd name="connsiteX8" fmla="*/ 0 w 1446589"/>
                <a:gd name="connsiteY8" fmla="*/ 86795 h 867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6589" h="867953">
                  <a:moveTo>
                    <a:pt x="0" y="86795"/>
                  </a:moveTo>
                  <a:cubicBezTo>
                    <a:pt x="0" y="38859"/>
                    <a:pt x="38859" y="0"/>
                    <a:pt x="86795" y="0"/>
                  </a:cubicBezTo>
                  <a:lnTo>
                    <a:pt x="1359794" y="0"/>
                  </a:lnTo>
                  <a:cubicBezTo>
                    <a:pt x="1407730" y="0"/>
                    <a:pt x="1446589" y="38859"/>
                    <a:pt x="1446589" y="86795"/>
                  </a:cubicBezTo>
                  <a:lnTo>
                    <a:pt x="1446589" y="781158"/>
                  </a:lnTo>
                  <a:cubicBezTo>
                    <a:pt x="1446589" y="829094"/>
                    <a:pt x="1407730" y="867953"/>
                    <a:pt x="1359794" y="867953"/>
                  </a:cubicBezTo>
                  <a:lnTo>
                    <a:pt x="86795" y="867953"/>
                  </a:lnTo>
                  <a:cubicBezTo>
                    <a:pt x="38859" y="867953"/>
                    <a:pt x="0" y="829094"/>
                    <a:pt x="0" y="781158"/>
                  </a:cubicBezTo>
                  <a:lnTo>
                    <a:pt x="0" y="86795"/>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63521" tIns="63521" rIns="63521" bIns="63521" numCol="1" spcCol="1270" anchor="ctr" anchorCtr="0">
              <a:noAutofit/>
            </a:bodyPr>
            <a:lstStyle/>
            <a:p>
              <a:pPr marL="0" lvl="0" indent="0" algn="ctr" defTabSz="444500">
                <a:lnSpc>
                  <a:spcPct val="90000"/>
                </a:lnSpc>
                <a:spcBef>
                  <a:spcPct val="0"/>
                </a:spcBef>
                <a:spcAft>
                  <a:spcPct val="35000"/>
                </a:spcAft>
                <a:buNone/>
              </a:pPr>
              <a:r>
                <a:rPr lang="en-US" sz="1000" kern="1200" dirty="0"/>
                <a:t>.Json File + List(Booster Version,LaunchSite,PayloadDate) </a:t>
              </a:r>
              <a:endParaRPr lang="en-IN" sz="1000" kern="1200" dirty="0"/>
            </a:p>
          </p:txBody>
        </p:sp>
        <p:sp>
          <p:nvSpPr>
            <p:cNvPr id="11" name="Freeform: Shape 10">
              <a:extLst>
                <a:ext uri="{FF2B5EF4-FFF2-40B4-BE49-F238E27FC236}">
                  <a16:creationId xmlns:a16="http://schemas.microsoft.com/office/drawing/2014/main" id="{5EEE4844-0DA4-4E4F-DBCF-BBAD65388706}"/>
                </a:ext>
              </a:extLst>
            </p:cNvPr>
            <p:cNvSpPr/>
            <p:nvPr/>
          </p:nvSpPr>
          <p:spPr>
            <a:xfrm>
              <a:off x="9171635" y="2161465"/>
              <a:ext cx="306676" cy="358754"/>
            </a:xfrm>
            <a:custGeom>
              <a:avLst/>
              <a:gdLst>
                <a:gd name="connsiteX0" fmla="*/ 0 w 306676"/>
                <a:gd name="connsiteY0" fmla="*/ 71751 h 358754"/>
                <a:gd name="connsiteX1" fmla="*/ 153338 w 306676"/>
                <a:gd name="connsiteY1" fmla="*/ 71751 h 358754"/>
                <a:gd name="connsiteX2" fmla="*/ 153338 w 306676"/>
                <a:gd name="connsiteY2" fmla="*/ 0 h 358754"/>
                <a:gd name="connsiteX3" fmla="*/ 306676 w 306676"/>
                <a:gd name="connsiteY3" fmla="*/ 179377 h 358754"/>
                <a:gd name="connsiteX4" fmla="*/ 153338 w 306676"/>
                <a:gd name="connsiteY4" fmla="*/ 358754 h 358754"/>
                <a:gd name="connsiteX5" fmla="*/ 153338 w 306676"/>
                <a:gd name="connsiteY5" fmla="*/ 287003 h 358754"/>
                <a:gd name="connsiteX6" fmla="*/ 0 w 306676"/>
                <a:gd name="connsiteY6" fmla="*/ 287003 h 358754"/>
                <a:gd name="connsiteX7" fmla="*/ 0 w 306676"/>
                <a:gd name="connsiteY7" fmla="*/ 71751 h 35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6676" h="358754">
                  <a:moveTo>
                    <a:pt x="0" y="71751"/>
                  </a:moveTo>
                  <a:lnTo>
                    <a:pt x="153338" y="71751"/>
                  </a:lnTo>
                  <a:lnTo>
                    <a:pt x="153338" y="0"/>
                  </a:lnTo>
                  <a:lnTo>
                    <a:pt x="306676" y="179377"/>
                  </a:lnTo>
                  <a:lnTo>
                    <a:pt x="153338" y="358754"/>
                  </a:lnTo>
                  <a:lnTo>
                    <a:pt x="153338" y="287003"/>
                  </a:lnTo>
                  <a:lnTo>
                    <a:pt x="0" y="287003"/>
                  </a:lnTo>
                  <a:lnTo>
                    <a:pt x="0" y="71751"/>
                  </a:lnTo>
                  <a:close/>
                </a:path>
              </a:pathLst>
            </a:custGeom>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0" tIns="71751" rIns="92003" bIns="71751" numCol="1" spcCol="1270" anchor="ctr" anchorCtr="0">
              <a:noAutofit/>
            </a:bodyPr>
            <a:lstStyle/>
            <a:p>
              <a:pPr marL="0" lvl="0" indent="0" algn="ctr" defTabSz="666750">
                <a:lnSpc>
                  <a:spcPct val="90000"/>
                </a:lnSpc>
                <a:spcBef>
                  <a:spcPct val="0"/>
                </a:spcBef>
                <a:spcAft>
                  <a:spcPct val="35000"/>
                </a:spcAft>
                <a:buNone/>
              </a:pPr>
              <a:endParaRPr lang="en-IN" sz="1500" kern="1200"/>
            </a:p>
          </p:txBody>
        </p:sp>
        <p:sp>
          <p:nvSpPr>
            <p:cNvPr id="12" name="Freeform: Shape 11">
              <a:extLst>
                <a:ext uri="{FF2B5EF4-FFF2-40B4-BE49-F238E27FC236}">
                  <a16:creationId xmlns:a16="http://schemas.microsoft.com/office/drawing/2014/main" id="{E58A3A6A-015B-88C1-0D8F-8F78E6D2B0DC}"/>
                </a:ext>
              </a:extLst>
            </p:cNvPr>
            <p:cNvSpPr/>
            <p:nvPr/>
          </p:nvSpPr>
          <p:spPr>
            <a:xfrm>
              <a:off x="9622971" y="1906865"/>
              <a:ext cx="1446589" cy="867953"/>
            </a:xfrm>
            <a:custGeom>
              <a:avLst/>
              <a:gdLst>
                <a:gd name="connsiteX0" fmla="*/ 0 w 1446589"/>
                <a:gd name="connsiteY0" fmla="*/ 86795 h 867953"/>
                <a:gd name="connsiteX1" fmla="*/ 86795 w 1446589"/>
                <a:gd name="connsiteY1" fmla="*/ 0 h 867953"/>
                <a:gd name="connsiteX2" fmla="*/ 1359794 w 1446589"/>
                <a:gd name="connsiteY2" fmla="*/ 0 h 867953"/>
                <a:gd name="connsiteX3" fmla="*/ 1446589 w 1446589"/>
                <a:gd name="connsiteY3" fmla="*/ 86795 h 867953"/>
                <a:gd name="connsiteX4" fmla="*/ 1446589 w 1446589"/>
                <a:gd name="connsiteY4" fmla="*/ 781158 h 867953"/>
                <a:gd name="connsiteX5" fmla="*/ 1359794 w 1446589"/>
                <a:gd name="connsiteY5" fmla="*/ 867953 h 867953"/>
                <a:gd name="connsiteX6" fmla="*/ 86795 w 1446589"/>
                <a:gd name="connsiteY6" fmla="*/ 867953 h 867953"/>
                <a:gd name="connsiteX7" fmla="*/ 0 w 1446589"/>
                <a:gd name="connsiteY7" fmla="*/ 781158 h 867953"/>
                <a:gd name="connsiteX8" fmla="*/ 0 w 1446589"/>
                <a:gd name="connsiteY8" fmla="*/ 86795 h 867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6589" h="867953">
                  <a:moveTo>
                    <a:pt x="0" y="86795"/>
                  </a:moveTo>
                  <a:cubicBezTo>
                    <a:pt x="0" y="38859"/>
                    <a:pt x="38859" y="0"/>
                    <a:pt x="86795" y="0"/>
                  </a:cubicBezTo>
                  <a:lnTo>
                    <a:pt x="1359794" y="0"/>
                  </a:lnTo>
                  <a:cubicBezTo>
                    <a:pt x="1407730" y="0"/>
                    <a:pt x="1446589" y="38859"/>
                    <a:pt x="1446589" y="86795"/>
                  </a:cubicBezTo>
                  <a:lnTo>
                    <a:pt x="1446589" y="781158"/>
                  </a:lnTo>
                  <a:cubicBezTo>
                    <a:pt x="1446589" y="829094"/>
                    <a:pt x="1407730" y="867953"/>
                    <a:pt x="1359794" y="867953"/>
                  </a:cubicBezTo>
                  <a:lnTo>
                    <a:pt x="86795" y="867953"/>
                  </a:lnTo>
                  <a:cubicBezTo>
                    <a:pt x="38859" y="867953"/>
                    <a:pt x="0" y="829094"/>
                    <a:pt x="0" y="781158"/>
                  </a:cubicBezTo>
                  <a:lnTo>
                    <a:pt x="0" y="86795"/>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63521" tIns="63521" rIns="63521" bIns="63521" numCol="1" spcCol="1270" anchor="ctr" anchorCtr="0">
              <a:noAutofit/>
            </a:bodyPr>
            <a:lstStyle/>
            <a:p>
              <a:pPr marL="0" lvl="0" indent="0" algn="ctr" defTabSz="444500">
                <a:lnSpc>
                  <a:spcPct val="90000"/>
                </a:lnSpc>
                <a:spcBef>
                  <a:spcPct val="0"/>
                </a:spcBef>
                <a:spcAft>
                  <a:spcPct val="35000"/>
                </a:spcAft>
                <a:buNone/>
              </a:pPr>
              <a:r>
                <a:rPr lang="en-US" sz="1000" kern="1200" dirty="0"/>
                <a:t>Json File to Data Frame using json_normalize</a:t>
              </a:r>
              <a:endParaRPr lang="en-IN" sz="1000" kern="1200" dirty="0"/>
            </a:p>
          </p:txBody>
        </p:sp>
        <p:sp>
          <p:nvSpPr>
            <p:cNvPr id="13" name="Freeform: Shape 12">
              <a:extLst>
                <a:ext uri="{FF2B5EF4-FFF2-40B4-BE49-F238E27FC236}">
                  <a16:creationId xmlns:a16="http://schemas.microsoft.com/office/drawing/2014/main" id="{8F6E3232-27F0-F58A-7D59-30DCDB9AC96D}"/>
                </a:ext>
              </a:extLst>
            </p:cNvPr>
            <p:cNvSpPr/>
            <p:nvPr/>
          </p:nvSpPr>
          <p:spPr>
            <a:xfrm>
              <a:off x="10166888" y="2902119"/>
              <a:ext cx="358754" cy="306676"/>
            </a:xfrm>
            <a:custGeom>
              <a:avLst/>
              <a:gdLst>
                <a:gd name="connsiteX0" fmla="*/ 0 w 306676"/>
                <a:gd name="connsiteY0" fmla="*/ 71751 h 358754"/>
                <a:gd name="connsiteX1" fmla="*/ 153338 w 306676"/>
                <a:gd name="connsiteY1" fmla="*/ 71751 h 358754"/>
                <a:gd name="connsiteX2" fmla="*/ 153338 w 306676"/>
                <a:gd name="connsiteY2" fmla="*/ 0 h 358754"/>
                <a:gd name="connsiteX3" fmla="*/ 306676 w 306676"/>
                <a:gd name="connsiteY3" fmla="*/ 179377 h 358754"/>
                <a:gd name="connsiteX4" fmla="*/ 153338 w 306676"/>
                <a:gd name="connsiteY4" fmla="*/ 358754 h 358754"/>
                <a:gd name="connsiteX5" fmla="*/ 153338 w 306676"/>
                <a:gd name="connsiteY5" fmla="*/ 287003 h 358754"/>
                <a:gd name="connsiteX6" fmla="*/ 0 w 306676"/>
                <a:gd name="connsiteY6" fmla="*/ 287003 h 358754"/>
                <a:gd name="connsiteX7" fmla="*/ 0 w 306676"/>
                <a:gd name="connsiteY7" fmla="*/ 71751 h 35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6676" h="358754">
                  <a:moveTo>
                    <a:pt x="245341" y="0"/>
                  </a:moveTo>
                  <a:lnTo>
                    <a:pt x="245341" y="179377"/>
                  </a:lnTo>
                  <a:lnTo>
                    <a:pt x="306676" y="179377"/>
                  </a:lnTo>
                  <a:lnTo>
                    <a:pt x="153338" y="358754"/>
                  </a:lnTo>
                  <a:lnTo>
                    <a:pt x="0" y="179377"/>
                  </a:lnTo>
                  <a:lnTo>
                    <a:pt x="61335" y="179377"/>
                  </a:lnTo>
                  <a:lnTo>
                    <a:pt x="61335" y="0"/>
                  </a:lnTo>
                  <a:lnTo>
                    <a:pt x="245341" y="0"/>
                  </a:lnTo>
                  <a:close/>
                </a:path>
              </a:pathLst>
            </a:custGeom>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71752" tIns="0" rIns="71750" bIns="92003" numCol="1" spcCol="1270" anchor="ctr" anchorCtr="0">
              <a:noAutofit/>
            </a:bodyPr>
            <a:lstStyle/>
            <a:p>
              <a:pPr marL="0" lvl="0" indent="0" algn="ctr" defTabSz="666750">
                <a:lnSpc>
                  <a:spcPct val="90000"/>
                </a:lnSpc>
                <a:spcBef>
                  <a:spcPct val="0"/>
                </a:spcBef>
                <a:spcAft>
                  <a:spcPct val="35000"/>
                </a:spcAft>
                <a:buNone/>
              </a:pPr>
              <a:endParaRPr lang="en-IN" sz="1500" kern="1200"/>
            </a:p>
          </p:txBody>
        </p:sp>
        <p:sp>
          <p:nvSpPr>
            <p:cNvPr id="14" name="Freeform: Shape 13">
              <a:extLst>
                <a:ext uri="{FF2B5EF4-FFF2-40B4-BE49-F238E27FC236}">
                  <a16:creationId xmlns:a16="http://schemas.microsoft.com/office/drawing/2014/main" id="{56C983E0-8DF1-85EC-A053-7ACD1BBA842F}"/>
                </a:ext>
              </a:extLst>
            </p:cNvPr>
            <p:cNvSpPr/>
            <p:nvPr/>
          </p:nvSpPr>
          <p:spPr>
            <a:xfrm>
              <a:off x="9622971" y="3353455"/>
              <a:ext cx="1446589" cy="867953"/>
            </a:xfrm>
            <a:custGeom>
              <a:avLst/>
              <a:gdLst>
                <a:gd name="connsiteX0" fmla="*/ 0 w 1446589"/>
                <a:gd name="connsiteY0" fmla="*/ 86795 h 867953"/>
                <a:gd name="connsiteX1" fmla="*/ 86795 w 1446589"/>
                <a:gd name="connsiteY1" fmla="*/ 0 h 867953"/>
                <a:gd name="connsiteX2" fmla="*/ 1359794 w 1446589"/>
                <a:gd name="connsiteY2" fmla="*/ 0 h 867953"/>
                <a:gd name="connsiteX3" fmla="*/ 1446589 w 1446589"/>
                <a:gd name="connsiteY3" fmla="*/ 86795 h 867953"/>
                <a:gd name="connsiteX4" fmla="*/ 1446589 w 1446589"/>
                <a:gd name="connsiteY4" fmla="*/ 781158 h 867953"/>
                <a:gd name="connsiteX5" fmla="*/ 1359794 w 1446589"/>
                <a:gd name="connsiteY5" fmla="*/ 867953 h 867953"/>
                <a:gd name="connsiteX6" fmla="*/ 86795 w 1446589"/>
                <a:gd name="connsiteY6" fmla="*/ 867953 h 867953"/>
                <a:gd name="connsiteX7" fmla="*/ 0 w 1446589"/>
                <a:gd name="connsiteY7" fmla="*/ 781158 h 867953"/>
                <a:gd name="connsiteX8" fmla="*/ 0 w 1446589"/>
                <a:gd name="connsiteY8" fmla="*/ 86795 h 867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6589" h="867953">
                  <a:moveTo>
                    <a:pt x="0" y="86795"/>
                  </a:moveTo>
                  <a:cubicBezTo>
                    <a:pt x="0" y="38859"/>
                    <a:pt x="38859" y="0"/>
                    <a:pt x="86795" y="0"/>
                  </a:cubicBezTo>
                  <a:lnTo>
                    <a:pt x="1359794" y="0"/>
                  </a:lnTo>
                  <a:cubicBezTo>
                    <a:pt x="1407730" y="0"/>
                    <a:pt x="1446589" y="38859"/>
                    <a:pt x="1446589" y="86795"/>
                  </a:cubicBezTo>
                  <a:lnTo>
                    <a:pt x="1446589" y="781158"/>
                  </a:lnTo>
                  <a:cubicBezTo>
                    <a:pt x="1446589" y="829094"/>
                    <a:pt x="1407730" y="867953"/>
                    <a:pt x="1359794" y="867953"/>
                  </a:cubicBezTo>
                  <a:lnTo>
                    <a:pt x="86795" y="867953"/>
                  </a:lnTo>
                  <a:cubicBezTo>
                    <a:pt x="38859" y="867953"/>
                    <a:pt x="0" y="829094"/>
                    <a:pt x="0" y="781158"/>
                  </a:cubicBezTo>
                  <a:lnTo>
                    <a:pt x="0" y="86795"/>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63521" tIns="63521" rIns="63521" bIns="63521" numCol="1" spcCol="1270" anchor="ctr" anchorCtr="0">
              <a:noAutofit/>
            </a:bodyPr>
            <a:lstStyle/>
            <a:p>
              <a:pPr marL="0" lvl="0" indent="0" algn="ctr" defTabSz="444500">
                <a:lnSpc>
                  <a:spcPct val="90000"/>
                </a:lnSpc>
                <a:spcBef>
                  <a:spcPct val="0"/>
                </a:spcBef>
                <a:spcAft>
                  <a:spcPct val="35000"/>
                </a:spcAft>
                <a:buNone/>
              </a:pPr>
              <a:r>
                <a:rPr lang="en-US" sz="1000" kern="1200" dirty="0"/>
                <a:t>Add Relevant Data to Dictionary</a:t>
              </a:r>
              <a:endParaRPr lang="en-IN" sz="1000" kern="1200" dirty="0"/>
            </a:p>
          </p:txBody>
        </p:sp>
        <p:sp>
          <p:nvSpPr>
            <p:cNvPr id="15" name="Freeform: Shape 14">
              <a:extLst>
                <a:ext uri="{FF2B5EF4-FFF2-40B4-BE49-F238E27FC236}">
                  <a16:creationId xmlns:a16="http://schemas.microsoft.com/office/drawing/2014/main" id="{38B8C9E7-D602-47F7-8C2B-507422EB4D90}"/>
                </a:ext>
              </a:extLst>
            </p:cNvPr>
            <p:cNvSpPr/>
            <p:nvPr/>
          </p:nvSpPr>
          <p:spPr>
            <a:xfrm rot="21600000">
              <a:off x="9188994" y="3608054"/>
              <a:ext cx="306677" cy="358754"/>
            </a:xfrm>
            <a:custGeom>
              <a:avLst/>
              <a:gdLst>
                <a:gd name="connsiteX0" fmla="*/ 0 w 306676"/>
                <a:gd name="connsiteY0" fmla="*/ 71751 h 358754"/>
                <a:gd name="connsiteX1" fmla="*/ 153338 w 306676"/>
                <a:gd name="connsiteY1" fmla="*/ 71751 h 358754"/>
                <a:gd name="connsiteX2" fmla="*/ 153338 w 306676"/>
                <a:gd name="connsiteY2" fmla="*/ 0 h 358754"/>
                <a:gd name="connsiteX3" fmla="*/ 306676 w 306676"/>
                <a:gd name="connsiteY3" fmla="*/ 179377 h 358754"/>
                <a:gd name="connsiteX4" fmla="*/ 153338 w 306676"/>
                <a:gd name="connsiteY4" fmla="*/ 358754 h 358754"/>
                <a:gd name="connsiteX5" fmla="*/ 153338 w 306676"/>
                <a:gd name="connsiteY5" fmla="*/ 287003 h 358754"/>
                <a:gd name="connsiteX6" fmla="*/ 0 w 306676"/>
                <a:gd name="connsiteY6" fmla="*/ 287003 h 358754"/>
                <a:gd name="connsiteX7" fmla="*/ 0 w 306676"/>
                <a:gd name="connsiteY7" fmla="*/ 71751 h 35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6676" h="358754">
                  <a:moveTo>
                    <a:pt x="306676" y="287003"/>
                  </a:moveTo>
                  <a:lnTo>
                    <a:pt x="153338" y="287003"/>
                  </a:lnTo>
                  <a:lnTo>
                    <a:pt x="153338" y="358754"/>
                  </a:lnTo>
                  <a:lnTo>
                    <a:pt x="0" y="179377"/>
                  </a:lnTo>
                  <a:lnTo>
                    <a:pt x="153338" y="0"/>
                  </a:lnTo>
                  <a:lnTo>
                    <a:pt x="153338" y="71751"/>
                  </a:lnTo>
                  <a:lnTo>
                    <a:pt x="306676" y="71751"/>
                  </a:lnTo>
                  <a:lnTo>
                    <a:pt x="306676" y="287003"/>
                  </a:lnTo>
                  <a:close/>
                </a:path>
              </a:pathLst>
            </a:custGeom>
          </p:spPr>
          <p:style>
            <a:lnRef idx="0">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2003" tIns="71751" rIns="1" bIns="71751" numCol="1" spcCol="1270" anchor="ctr" anchorCtr="0">
              <a:noAutofit/>
            </a:bodyPr>
            <a:lstStyle/>
            <a:p>
              <a:pPr marL="0" lvl="0" indent="0" algn="ctr" defTabSz="666750">
                <a:lnSpc>
                  <a:spcPct val="90000"/>
                </a:lnSpc>
                <a:spcBef>
                  <a:spcPct val="0"/>
                </a:spcBef>
                <a:spcAft>
                  <a:spcPct val="35000"/>
                </a:spcAft>
                <a:buNone/>
              </a:pPr>
              <a:endParaRPr lang="en-IN" sz="1500" kern="1200"/>
            </a:p>
          </p:txBody>
        </p:sp>
        <p:sp>
          <p:nvSpPr>
            <p:cNvPr id="16" name="Freeform: Shape 15">
              <a:extLst>
                <a:ext uri="{FF2B5EF4-FFF2-40B4-BE49-F238E27FC236}">
                  <a16:creationId xmlns:a16="http://schemas.microsoft.com/office/drawing/2014/main" id="{1A86592C-CD1C-AD39-5B85-7768023F5F93}"/>
                </a:ext>
              </a:extLst>
            </p:cNvPr>
            <p:cNvSpPr/>
            <p:nvPr/>
          </p:nvSpPr>
          <p:spPr>
            <a:xfrm>
              <a:off x="7597746" y="3353455"/>
              <a:ext cx="1446589" cy="867953"/>
            </a:xfrm>
            <a:custGeom>
              <a:avLst/>
              <a:gdLst>
                <a:gd name="connsiteX0" fmla="*/ 0 w 1446589"/>
                <a:gd name="connsiteY0" fmla="*/ 86795 h 867953"/>
                <a:gd name="connsiteX1" fmla="*/ 86795 w 1446589"/>
                <a:gd name="connsiteY1" fmla="*/ 0 h 867953"/>
                <a:gd name="connsiteX2" fmla="*/ 1359794 w 1446589"/>
                <a:gd name="connsiteY2" fmla="*/ 0 h 867953"/>
                <a:gd name="connsiteX3" fmla="*/ 1446589 w 1446589"/>
                <a:gd name="connsiteY3" fmla="*/ 86795 h 867953"/>
                <a:gd name="connsiteX4" fmla="*/ 1446589 w 1446589"/>
                <a:gd name="connsiteY4" fmla="*/ 781158 h 867953"/>
                <a:gd name="connsiteX5" fmla="*/ 1359794 w 1446589"/>
                <a:gd name="connsiteY5" fmla="*/ 867953 h 867953"/>
                <a:gd name="connsiteX6" fmla="*/ 86795 w 1446589"/>
                <a:gd name="connsiteY6" fmla="*/ 867953 h 867953"/>
                <a:gd name="connsiteX7" fmla="*/ 0 w 1446589"/>
                <a:gd name="connsiteY7" fmla="*/ 781158 h 867953"/>
                <a:gd name="connsiteX8" fmla="*/ 0 w 1446589"/>
                <a:gd name="connsiteY8" fmla="*/ 86795 h 867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6589" h="867953">
                  <a:moveTo>
                    <a:pt x="0" y="86795"/>
                  </a:moveTo>
                  <a:cubicBezTo>
                    <a:pt x="0" y="38859"/>
                    <a:pt x="38859" y="0"/>
                    <a:pt x="86795" y="0"/>
                  </a:cubicBezTo>
                  <a:lnTo>
                    <a:pt x="1359794" y="0"/>
                  </a:lnTo>
                  <a:cubicBezTo>
                    <a:pt x="1407730" y="0"/>
                    <a:pt x="1446589" y="38859"/>
                    <a:pt x="1446589" y="86795"/>
                  </a:cubicBezTo>
                  <a:lnTo>
                    <a:pt x="1446589" y="781158"/>
                  </a:lnTo>
                  <a:cubicBezTo>
                    <a:pt x="1446589" y="829094"/>
                    <a:pt x="1407730" y="867953"/>
                    <a:pt x="1359794" y="867953"/>
                  </a:cubicBezTo>
                  <a:lnTo>
                    <a:pt x="86795" y="867953"/>
                  </a:lnTo>
                  <a:cubicBezTo>
                    <a:pt x="38859" y="867953"/>
                    <a:pt x="0" y="829094"/>
                    <a:pt x="0" y="781158"/>
                  </a:cubicBezTo>
                  <a:lnTo>
                    <a:pt x="0" y="86795"/>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63521" tIns="63521" rIns="63521" bIns="63521" numCol="1" spcCol="1270" anchor="ctr" anchorCtr="0">
              <a:noAutofit/>
            </a:bodyPr>
            <a:lstStyle/>
            <a:p>
              <a:pPr marL="0" lvl="0" indent="0" algn="ctr" defTabSz="444500">
                <a:lnSpc>
                  <a:spcPct val="90000"/>
                </a:lnSpc>
                <a:spcBef>
                  <a:spcPct val="0"/>
                </a:spcBef>
                <a:spcAft>
                  <a:spcPct val="35000"/>
                </a:spcAft>
                <a:buNone/>
              </a:pPr>
              <a:r>
                <a:rPr lang="en-US" sz="1000" kern="1200" dirty="0"/>
                <a:t>Cast Dictionary to Data Frame using pd.DataFrame</a:t>
              </a:r>
              <a:endParaRPr lang="en-IN" sz="1000" kern="1200" dirty="0"/>
            </a:p>
          </p:txBody>
        </p:sp>
        <p:sp>
          <p:nvSpPr>
            <p:cNvPr id="17" name="Freeform: Shape 16">
              <a:extLst>
                <a:ext uri="{FF2B5EF4-FFF2-40B4-BE49-F238E27FC236}">
                  <a16:creationId xmlns:a16="http://schemas.microsoft.com/office/drawing/2014/main" id="{A2D78B55-36E5-826A-E094-B22BA2245D74}"/>
                </a:ext>
              </a:extLst>
            </p:cNvPr>
            <p:cNvSpPr/>
            <p:nvPr/>
          </p:nvSpPr>
          <p:spPr>
            <a:xfrm rot="21600000">
              <a:off x="7163769" y="3608053"/>
              <a:ext cx="306677" cy="358755"/>
            </a:xfrm>
            <a:custGeom>
              <a:avLst/>
              <a:gdLst>
                <a:gd name="connsiteX0" fmla="*/ 0 w 306676"/>
                <a:gd name="connsiteY0" fmla="*/ 71751 h 358754"/>
                <a:gd name="connsiteX1" fmla="*/ 153338 w 306676"/>
                <a:gd name="connsiteY1" fmla="*/ 71751 h 358754"/>
                <a:gd name="connsiteX2" fmla="*/ 153338 w 306676"/>
                <a:gd name="connsiteY2" fmla="*/ 0 h 358754"/>
                <a:gd name="connsiteX3" fmla="*/ 306676 w 306676"/>
                <a:gd name="connsiteY3" fmla="*/ 179377 h 358754"/>
                <a:gd name="connsiteX4" fmla="*/ 153338 w 306676"/>
                <a:gd name="connsiteY4" fmla="*/ 358754 h 358754"/>
                <a:gd name="connsiteX5" fmla="*/ 153338 w 306676"/>
                <a:gd name="connsiteY5" fmla="*/ 287003 h 358754"/>
                <a:gd name="connsiteX6" fmla="*/ 0 w 306676"/>
                <a:gd name="connsiteY6" fmla="*/ 287003 h 358754"/>
                <a:gd name="connsiteX7" fmla="*/ 0 w 306676"/>
                <a:gd name="connsiteY7" fmla="*/ 71751 h 35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6676" h="358754">
                  <a:moveTo>
                    <a:pt x="306676" y="287003"/>
                  </a:moveTo>
                  <a:lnTo>
                    <a:pt x="153338" y="287003"/>
                  </a:lnTo>
                  <a:lnTo>
                    <a:pt x="153338" y="358754"/>
                  </a:lnTo>
                  <a:lnTo>
                    <a:pt x="0" y="179377"/>
                  </a:lnTo>
                  <a:lnTo>
                    <a:pt x="153338" y="0"/>
                  </a:lnTo>
                  <a:lnTo>
                    <a:pt x="153338" y="71751"/>
                  </a:lnTo>
                  <a:lnTo>
                    <a:pt x="306676" y="71751"/>
                  </a:lnTo>
                  <a:lnTo>
                    <a:pt x="306676" y="287003"/>
                  </a:lnTo>
                  <a:close/>
                </a:path>
              </a:pathLst>
            </a:custGeom>
          </p:spPr>
          <p:style>
            <a:lnRef idx="0">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92003" tIns="71752" rIns="1" bIns="71751" numCol="1" spcCol="1270" anchor="ctr" anchorCtr="0">
              <a:noAutofit/>
            </a:bodyPr>
            <a:lstStyle/>
            <a:p>
              <a:pPr marL="0" lvl="0" indent="0" algn="ctr" defTabSz="666750">
                <a:lnSpc>
                  <a:spcPct val="90000"/>
                </a:lnSpc>
                <a:spcBef>
                  <a:spcPct val="0"/>
                </a:spcBef>
                <a:spcAft>
                  <a:spcPct val="35000"/>
                </a:spcAft>
                <a:buNone/>
              </a:pPr>
              <a:endParaRPr lang="en-IN" sz="1500" kern="1200"/>
            </a:p>
          </p:txBody>
        </p:sp>
        <p:sp>
          <p:nvSpPr>
            <p:cNvPr id="18" name="Freeform: Shape 17">
              <a:extLst>
                <a:ext uri="{FF2B5EF4-FFF2-40B4-BE49-F238E27FC236}">
                  <a16:creationId xmlns:a16="http://schemas.microsoft.com/office/drawing/2014/main" id="{B58ACD1F-4B2E-9E43-F472-E23B7969530A}"/>
                </a:ext>
              </a:extLst>
            </p:cNvPr>
            <p:cNvSpPr/>
            <p:nvPr/>
          </p:nvSpPr>
          <p:spPr>
            <a:xfrm>
              <a:off x="5572520" y="3353455"/>
              <a:ext cx="1446589" cy="867953"/>
            </a:xfrm>
            <a:custGeom>
              <a:avLst/>
              <a:gdLst>
                <a:gd name="connsiteX0" fmla="*/ 0 w 1446589"/>
                <a:gd name="connsiteY0" fmla="*/ 86795 h 867953"/>
                <a:gd name="connsiteX1" fmla="*/ 86795 w 1446589"/>
                <a:gd name="connsiteY1" fmla="*/ 0 h 867953"/>
                <a:gd name="connsiteX2" fmla="*/ 1359794 w 1446589"/>
                <a:gd name="connsiteY2" fmla="*/ 0 h 867953"/>
                <a:gd name="connsiteX3" fmla="*/ 1446589 w 1446589"/>
                <a:gd name="connsiteY3" fmla="*/ 86795 h 867953"/>
                <a:gd name="connsiteX4" fmla="*/ 1446589 w 1446589"/>
                <a:gd name="connsiteY4" fmla="*/ 781158 h 867953"/>
                <a:gd name="connsiteX5" fmla="*/ 1359794 w 1446589"/>
                <a:gd name="connsiteY5" fmla="*/ 867953 h 867953"/>
                <a:gd name="connsiteX6" fmla="*/ 86795 w 1446589"/>
                <a:gd name="connsiteY6" fmla="*/ 867953 h 867953"/>
                <a:gd name="connsiteX7" fmla="*/ 0 w 1446589"/>
                <a:gd name="connsiteY7" fmla="*/ 781158 h 867953"/>
                <a:gd name="connsiteX8" fmla="*/ 0 w 1446589"/>
                <a:gd name="connsiteY8" fmla="*/ 86795 h 867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6589" h="867953">
                  <a:moveTo>
                    <a:pt x="0" y="86795"/>
                  </a:moveTo>
                  <a:cubicBezTo>
                    <a:pt x="0" y="38859"/>
                    <a:pt x="38859" y="0"/>
                    <a:pt x="86795" y="0"/>
                  </a:cubicBezTo>
                  <a:lnTo>
                    <a:pt x="1359794" y="0"/>
                  </a:lnTo>
                  <a:cubicBezTo>
                    <a:pt x="1407730" y="0"/>
                    <a:pt x="1446589" y="38859"/>
                    <a:pt x="1446589" y="86795"/>
                  </a:cubicBezTo>
                  <a:lnTo>
                    <a:pt x="1446589" y="781158"/>
                  </a:lnTo>
                  <a:cubicBezTo>
                    <a:pt x="1446589" y="829094"/>
                    <a:pt x="1407730" y="867953"/>
                    <a:pt x="1359794" y="867953"/>
                  </a:cubicBezTo>
                  <a:lnTo>
                    <a:pt x="86795" y="867953"/>
                  </a:lnTo>
                  <a:cubicBezTo>
                    <a:pt x="38859" y="867953"/>
                    <a:pt x="0" y="829094"/>
                    <a:pt x="0" y="781158"/>
                  </a:cubicBezTo>
                  <a:lnTo>
                    <a:pt x="0" y="86795"/>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63521" tIns="63521" rIns="63521" bIns="63521" numCol="1" spcCol="1270" anchor="ctr" anchorCtr="0">
              <a:noAutofit/>
            </a:bodyPr>
            <a:lstStyle/>
            <a:p>
              <a:pPr marL="0" lvl="0" indent="0" algn="ctr" defTabSz="444500">
                <a:lnSpc>
                  <a:spcPct val="90000"/>
                </a:lnSpc>
                <a:spcBef>
                  <a:spcPct val="0"/>
                </a:spcBef>
                <a:spcAft>
                  <a:spcPct val="35000"/>
                </a:spcAft>
                <a:buNone/>
              </a:pPr>
              <a:r>
                <a:rPr lang="en-US" sz="1000" kern="1200" dirty="0"/>
                <a:t>Filter data that only include Falcon 9</a:t>
              </a:r>
              <a:endParaRPr lang="en-IN" sz="1000" kern="1200" dirty="0"/>
            </a:p>
          </p:txBody>
        </p:sp>
        <p:sp>
          <p:nvSpPr>
            <p:cNvPr id="19" name="Freeform: Shape 18">
              <a:extLst>
                <a:ext uri="{FF2B5EF4-FFF2-40B4-BE49-F238E27FC236}">
                  <a16:creationId xmlns:a16="http://schemas.microsoft.com/office/drawing/2014/main" id="{D04EF3AD-1EBE-6EF0-0B3C-129F95679C6D}"/>
                </a:ext>
              </a:extLst>
            </p:cNvPr>
            <p:cNvSpPr/>
            <p:nvPr/>
          </p:nvSpPr>
          <p:spPr>
            <a:xfrm>
              <a:off x="6116438" y="4348709"/>
              <a:ext cx="358754" cy="306676"/>
            </a:xfrm>
            <a:custGeom>
              <a:avLst/>
              <a:gdLst>
                <a:gd name="connsiteX0" fmla="*/ 0 w 306676"/>
                <a:gd name="connsiteY0" fmla="*/ 71751 h 358754"/>
                <a:gd name="connsiteX1" fmla="*/ 153338 w 306676"/>
                <a:gd name="connsiteY1" fmla="*/ 71751 h 358754"/>
                <a:gd name="connsiteX2" fmla="*/ 153338 w 306676"/>
                <a:gd name="connsiteY2" fmla="*/ 0 h 358754"/>
                <a:gd name="connsiteX3" fmla="*/ 306676 w 306676"/>
                <a:gd name="connsiteY3" fmla="*/ 179377 h 358754"/>
                <a:gd name="connsiteX4" fmla="*/ 153338 w 306676"/>
                <a:gd name="connsiteY4" fmla="*/ 358754 h 358754"/>
                <a:gd name="connsiteX5" fmla="*/ 153338 w 306676"/>
                <a:gd name="connsiteY5" fmla="*/ 287003 h 358754"/>
                <a:gd name="connsiteX6" fmla="*/ 0 w 306676"/>
                <a:gd name="connsiteY6" fmla="*/ 287003 h 358754"/>
                <a:gd name="connsiteX7" fmla="*/ 0 w 306676"/>
                <a:gd name="connsiteY7" fmla="*/ 71751 h 35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6676" h="358754">
                  <a:moveTo>
                    <a:pt x="245341" y="0"/>
                  </a:moveTo>
                  <a:lnTo>
                    <a:pt x="245341" y="179377"/>
                  </a:lnTo>
                  <a:lnTo>
                    <a:pt x="306676" y="179377"/>
                  </a:lnTo>
                  <a:lnTo>
                    <a:pt x="153338" y="358754"/>
                  </a:lnTo>
                  <a:lnTo>
                    <a:pt x="0" y="179377"/>
                  </a:lnTo>
                  <a:lnTo>
                    <a:pt x="61335" y="179377"/>
                  </a:lnTo>
                  <a:lnTo>
                    <a:pt x="61335" y="0"/>
                  </a:lnTo>
                  <a:lnTo>
                    <a:pt x="245341" y="0"/>
                  </a:lnTo>
                  <a:close/>
                </a:path>
              </a:pathLst>
            </a:custGeom>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1752" tIns="0" rIns="71750" bIns="92003" numCol="1" spcCol="1270" anchor="ctr" anchorCtr="0">
              <a:noAutofit/>
            </a:bodyPr>
            <a:lstStyle/>
            <a:p>
              <a:pPr marL="0" lvl="0" indent="0" algn="ctr" defTabSz="666750">
                <a:lnSpc>
                  <a:spcPct val="90000"/>
                </a:lnSpc>
                <a:spcBef>
                  <a:spcPct val="0"/>
                </a:spcBef>
                <a:spcAft>
                  <a:spcPct val="35000"/>
                </a:spcAft>
                <a:buNone/>
              </a:pPr>
              <a:endParaRPr lang="en-IN" sz="1500" kern="1200"/>
            </a:p>
          </p:txBody>
        </p:sp>
        <p:sp>
          <p:nvSpPr>
            <p:cNvPr id="20" name="Freeform: Shape 19">
              <a:extLst>
                <a:ext uri="{FF2B5EF4-FFF2-40B4-BE49-F238E27FC236}">
                  <a16:creationId xmlns:a16="http://schemas.microsoft.com/office/drawing/2014/main" id="{A4DBCE5A-C2A3-C717-77DE-19573B5475AD}"/>
                </a:ext>
              </a:extLst>
            </p:cNvPr>
            <p:cNvSpPr/>
            <p:nvPr/>
          </p:nvSpPr>
          <p:spPr>
            <a:xfrm>
              <a:off x="5572520" y="4800044"/>
              <a:ext cx="1446589" cy="867953"/>
            </a:xfrm>
            <a:custGeom>
              <a:avLst/>
              <a:gdLst>
                <a:gd name="connsiteX0" fmla="*/ 0 w 1446589"/>
                <a:gd name="connsiteY0" fmla="*/ 86795 h 867953"/>
                <a:gd name="connsiteX1" fmla="*/ 86795 w 1446589"/>
                <a:gd name="connsiteY1" fmla="*/ 0 h 867953"/>
                <a:gd name="connsiteX2" fmla="*/ 1359794 w 1446589"/>
                <a:gd name="connsiteY2" fmla="*/ 0 h 867953"/>
                <a:gd name="connsiteX3" fmla="*/ 1446589 w 1446589"/>
                <a:gd name="connsiteY3" fmla="*/ 86795 h 867953"/>
                <a:gd name="connsiteX4" fmla="*/ 1446589 w 1446589"/>
                <a:gd name="connsiteY4" fmla="*/ 781158 h 867953"/>
                <a:gd name="connsiteX5" fmla="*/ 1359794 w 1446589"/>
                <a:gd name="connsiteY5" fmla="*/ 867953 h 867953"/>
                <a:gd name="connsiteX6" fmla="*/ 86795 w 1446589"/>
                <a:gd name="connsiteY6" fmla="*/ 867953 h 867953"/>
                <a:gd name="connsiteX7" fmla="*/ 0 w 1446589"/>
                <a:gd name="connsiteY7" fmla="*/ 781158 h 867953"/>
                <a:gd name="connsiteX8" fmla="*/ 0 w 1446589"/>
                <a:gd name="connsiteY8" fmla="*/ 86795 h 867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6589" h="867953">
                  <a:moveTo>
                    <a:pt x="0" y="86795"/>
                  </a:moveTo>
                  <a:cubicBezTo>
                    <a:pt x="0" y="38859"/>
                    <a:pt x="38859" y="0"/>
                    <a:pt x="86795" y="0"/>
                  </a:cubicBezTo>
                  <a:lnTo>
                    <a:pt x="1359794" y="0"/>
                  </a:lnTo>
                  <a:cubicBezTo>
                    <a:pt x="1407730" y="0"/>
                    <a:pt x="1446589" y="38859"/>
                    <a:pt x="1446589" y="86795"/>
                  </a:cubicBezTo>
                  <a:lnTo>
                    <a:pt x="1446589" y="781158"/>
                  </a:lnTo>
                  <a:cubicBezTo>
                    <a:pt x="1446589" y="829094"/>
                    <a:pt x="1407730" y="867953"/>
                    <a:pt x="1359794" y="867953"/>
                  </a:cubicBezTo>
                  <a:lnTo>
                    <a:pt x="86795" y="867953"/>
                  </a:lnTo>
                  <a:cubicBezTo>
                    <a:pt x="38859" y="867953"/>
                    <a:pt x="0" y="829094"/>
                    <a:pt x="0" y="781158"/>
                  </a:cubicBezTo>
                  <a:lnTo>
                    <a:pt x="0" y="86795"/>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63521" tIns="63521" rIns="63521" bIns="63521" numCol="1" spcCol="1270" anchor="ctr" anchorCtr="0">
              <a:noAutofit/>
            </a:bodyPr>
            <a:lstStyle/>
            <a:p>
              <a:pPr marL="0" lvl="0" indent="0" algn="ctr" defTabSz="444500">
                <a:lnSpc>
                  <a:spcPct val="90000"/>
                </a:lnSpc>
                <a:spcBef>
                  <a:spcPct val="0"/>
                </a:spcBef>
                <a:spcAft>
                  <a:spcPct val="35000"/>
                </a:spcAft>
                <a:buNone/>
              </a:pPr>
              <a:r>
                <a:rPr lang="en-US" sz="1000" kern="1200" dirty="0"/>
                <a:t>Fill the missing data with mean of the column</a:t>
              </a:r>
              <a:endParaRPr lang="en-IN" sz="1000" kern="1200" dirty="0"/>
            </a:p>
          </p:txBody>
        </p:sp>
      </p:grpSp>
    </p:spTree>
    <p:extLst>
      <p:ext uri="{BB962C8B-B14F-4D97-AF65-F5344CB8AC3E}">
        <p14:creationId xmlns:p14="http://schemas.microsoft.com/office/powerpoint/2010/main" val="280316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82880" y="1791800"/>
            <a:ext cx="5222240" cy="4527550"/>
          </a:xfrm>
          <a:prstGeom prst="rect">
            <a:avLst/>
          </a:prstGeom>
        </p:spPr>
        <p:txBody>
          <a:bodyPr lIns="91440" tIns="45720" rIns="91440" bIns="45720" anchor="t">
            <a:no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r>
              <a:rPr lang="en-US" sz="3200" dirty="0">
                <a:ln w="0"/>
                <a:solidFill>
                  <a:schemeClr val="tx1"/>
                </a:solidFill>
                <a:effectLst>
                  <a:outerShdw blurRad="38100" dist="19050" dir="2700000" algn="tl" rotWithShape="0">
                    <a:schemeClr val="dk1">
                      <a:alpha val="40000"/>
                    </a:schemeClr>
                  </a:outerShdw>
                </a:effectLst>
                <a:latin typeface="Abadi" panose="020B0604020104020204" pitchFamily="34" charset="0"/>
              </a:rPr>
              <a:t>DATA COLLECTION</a:t>
            </a:r>
          </a:p>
          <a:p>
            <a:pPr marL="0" indent="0" algn="ctr">
              <a:lnSpc>
                <a:spcPct val="100000"/>
              </a:lnSpc>
              <a:spcBef>
                <a:spcPts val="1400"/>
              </a:spcBef>
              <a:buNone/>
            </a:pPr>
            <a:r>
              <a:rPr lang="en-US" sz="3200" dirty="0">
                <a:ln w="0"/>
                <a:solidFill>
                  <a:schemeClr val="tx1"/>
                </a:solidFill>
                <a:effectLst>
                  <a:outerShdw blurRad="38100" dist="19050" dir="2700000" algn="tl" rotWithShape="0">
                    <a:schemeClr val="dk1">
                      <a:alpha val="40000"/>
                    </a:schemeClr>
                  </a:outerShdw>
                </a:effectLst>
                <a:latin typeface="Abadi" panose="020B0604020104020204" pitchFamily="34" charset="0"/>
              </a:rPr>
              <a:t>(WEB SCRAPING)</a:t>
            </a:r>
            <a:endParaRPr lang="en-US" sz="2200" dirty="0">
              <a:ln w="0"/>
              <a:solidFill>
                <a:schemeClr val="tx1"/>
              </a:solidFill>
              <a:effectLst>
                <a:outerShdw blurRad="38100" dist="19050" dir="2700000" algn="tl" rotWithShape="0">
                  <a:schemeClr val="dk1">
                    <a:alpha val="40000"/>
                  </a:schemeClr>
                </a:outerShdw>
              </a:effectLst>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hlinkClick r:id="rId2"/>
              </a:rPr>
              <a:t>https://github.com/Teja5353/Capstone_DataScience/blob/main/jupyter-labs-webscraping.ipynb</a:t>
            </a:r>
            <a:endParaRPr lang="en-US" sz="16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effectLst>
                  <a:reflection stA="99000" endPos="0" dist="50800" dir="5400000" sy="-100000" algn="bl" rotWithShape="0"/>
                </a:effectLst>
                <a:latin typeface="Abadi"/>
              </a:rPr>
              <a:t>Data Collection - Scraping</a:t>
            </a:r>
            <a:endParaRPr lang="en-US" dirty="0">
              <a:solidFill>
                <a:srgbClr val="0B49CB"/>
              </a:solidFill>
              <a:effectLst>
                <a:reflection stA="99000" endPos="0" dist="50800" dir="5400000" sy="-100000" algn="bl" rotWithShape="0"/>
              </a:effectLst>
            </a:endParaRPr>
          </a:p>
        </p:txBody>
      </p:sp>
      <p:graphicFrame>
        <p:nvGraphicFramePr>
          <p:cNvPr id="5" name="Diagram 4">
            <a:extLst>
              <a:ext uri="{FF2B5EF4-FFF2-40B4-BE49-F238E27FC236}">
                <a16:creationId xmlns:a16="http://schemas.microsoft.com/office/drawing/2014/main" id="{D32D2DE6-4EA8-B175-878C-19C862329F23}"/>
              </a:ext>
            </a:extLst>
          </p:cNvPr>
          <p:cNvGraphicFramePr/>
          <p:nvPr>
            <p:extLst>
              <p:ext uri="{D42A27DB-BD31-4B8C-83A1-F6EECF244321}">
                <p14:modId xmlns:p14="http://schemas.microsoft.com/office/powerpoint/2010/main" val="2111265035"/>
              </p:ext>
            </p:extLst>
          </p:nvPr>
        </p:nvGraphicFramePr>
        <p:xfrm>
          <a:off x="5689600" y="1564640"/>
          <a:ext cx="5222240" cy="47547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751</TotalTime>
  <Words>2236</Words>
  <Application>Microsoft Office PowerPoint</Application>
  <PresentationFormat>Widescreen</PresentationFormat>
  <Paragraphs>274</Paragraphs>
  <Slides>47</Slides>
  <Notes>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47</vt:i4>
      </vt:variant>
    </vt:vector>
  </HeadingPairs>
  <TitlesOfParts>
    <vt:vector size="58" baseType="lpstr">
      <vt:lpstr>Abadi</vt:lpstr>
      <vt:lpstr>Arial</vt:lpstr>
      <vt:lpstr>Calibri</vt:lpstr>
      <vt:lpstr>Carlito</vt:lpstr>
      <vt:lpstr>Courier New</vt:lpstr>
      <vt:lpstr>IBM Plex Mono SemiBold</vt:lpstr>
      <vt:lpstr>Trebuchet MS</vt:lpstr>
      <vt:lpstr>Wingdings</vt:lpstr>
      <vt:lpstr>Wingdings 3</vt:lpstr>
      <vt:lpstr>Custom Design</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Teja Niduram</cp:lastModifiedBy>
  <cp:revision>204</cp:revision>
  <dcterms:created xsi:type="dcterms:W3CDTF">2021-04-29T18:58:34Z</dcterms:created>
  <dcterms:modified xsi:type="dcterms:W3CDTF">2024-03-03T12:48:17Z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